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79" r:id="rId4"/>
    <p:sldId id="258" r:id="rId6"/>
    <p:sldId id="304" r:id="rId7"/>
    <p:sldId id="305" r:id="rId8"/>
    <p:sldId id="259" r:id="rId9"/>
    <p:sldId id="326" r:id="rId10"/>
    <p:sldId id="260" r:id="rId11"/>
    <p:sldId id="345" r:id="rId12"/>
    <p:sldId id="262" r:id="rId13"/>
    <p:sldId id="347" r:id="rId14"/>
    <p:sldId id="346" r:id="rId15"/>
    <p:sldId id="263" r:id="rId16"/>
    <p:sldId id="264" r:id="rId17"/>
    <p:sldId id="265" r:id="rId18"/>
    <p:sldId id="267" r:id="rId19"/>
    <p:sldId id="273" r:id="rId20"/>
    <p:sldId id="300" r:id="rId21"/>
    <p:sldId id="363" r:id="rId22"/>
    <p:sldId id="364" r:id="rId23"/>
    <p:sldId id="365" r:id="rId24"/>
    <p:sldId id="366" r:id="rId25"/>
    <p:sldId id="367" r:id="rId26"/>
    <p:sldId id="369" r:id="rId27"/>
    <p:sldId id="277"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588" y="-90"/>
      </p:cViewPr>
      <p:guideLst>
        <p:guide orient="horz" pos="2175"/>
        <p:guide pos="39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2" Type="http://schemas.openxmlformats.org/officeDocument/2006/relationships/tags" Target="tags/tag4.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66FCA-E87B-47E7-9F2E-B9F869B0EE7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A5C62-DDB9-49ED-87BE-2EAF40BD82D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用来判断请求响应的结果是否如用户所期望的。</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EA5C62-DDB9-49ED-87BE-2EAF40BD82D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EA5C62-DDB9-49ED-87BE-2EAF40BD82D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EA5C62-DDB9-49ED-87BE-2EAF40BD82D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EA5C62-DDB9-49ED-87BE-2EAF40BD82D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BCC7766-A3D6-400A-9261-2A6973CFB5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D1D554-B8CF-4387-A274-D9704669DFB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C7766-A3D6-400A-9261-2A6973CFB58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1D554-B8CF-4387-A274-D9704669DFB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hemeOverride" Target="../theme/themeOverride9.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hemeOverride" Target="../theme/themeOverride10.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hemeOverride" Target="../theme/themeOverride11.xml"/><Relationship Id="rId4" Type="http://schemas.openxmlformats.org/officeDocument/2006/relationships/image" Target="../media/image21.wmf"/><Relationship Id="rId3" Type="http://schemas.openxmlformats.org/officeDocument/2006/relationships/oleObject" Target="../embeddings/oleObject1.bin"/><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hemeOverride" Target="../theme/themeOverride12.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hemeOverride" Target="../theme/themeOverride13.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themeOverride" Target="../theme/themeOverride14.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hemeOverride" Target="../theme/themeOverride15.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themeOverride" Target="../theme/themeOverride16.xml"/><Relationship Id="rId5" Type="http://schemas.openxmlformats.org/officeDocument/2006/relationships/image" Target="../media/image33.png"/><Relationship Id="rId4" Type="http://schemas.openxmlformats.org/officeDocument/2006/relationships/image" Target="../media/image32.wmf"/><Relationship Id="rId3" Type="http://schemas.openxmlformats.org/officeDocument/2006/relationships/oleObject" Target="../embeddings/oleObject2.bin"/><Relationship Id="rId2" Type="http://schemas.openxmlformats.org/officeDocument/2006/relationships/image" Target="../media/image31.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themeOverride" Target="../theme/themeOverride17.xml"/><Relationship Id="rId2" Type="http://schemas.openxmlformats.org/officeDocument/2006/relationships/image" Target="../media/image34.wmf"/><Relationship Id="rId1"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8.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9.xml"/><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0.xml"/><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2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22.xml"/><Relationship Id="rId2" Type="http://schemas.openxmlformats.org/officeDocument/2006/relationships/image" Target="../media/image44.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themeOverride" Target="../theme/themeOverride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hemeOverride" Target="../theme/themeOverride3.xml"/><Relationship Id="rId2" Type="http://schemas.openxmlformats.org/officeDocument/2006/relationships/image" Target="../media/image8.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hemeOverride" Target="../theme/themeOverride5.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hemeOverride" Target="../theme/themeOverride6.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hemeOverride" Target="../theme/themeOverride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73505" y="1723073"/>
            <a:ext cx="9144000" cy="1098323"/>
          </a:xfrm>
        </p:spPr>
        <p:style>
          <a:lnRef idx="0">
            <a:schemeClr val="accent2"/>
          </a:lnRef>
          <a:fillRef idx="3">
            <a:schemeClr val="accent2"/>
          </a:fillRef>
          <a:effectRef idx="3">
            <a:schemeClr val="accent2"/>
          </a:effectRef>
          <a:fontRef idx="minor">
            <a:schemeClr val="lt1"/>
          </a:fontRef>
        </p:style>
        <p:txBody>
          <a:bodyPr/>
          <a:lstStyle/>
          <a:p>
            <a:r>
              <a:rPr lang="zh-CN" altLang="en-US" dirty="0" err="1" smtClean="0">
                <a:latin typeface="微软雅黑" panose="020B0503020204020204" pitchFamily="34" charset="-122"/>
                <a:ea typeface="微软雅黑" panose="020B0503020204020204" pitchFamily="34" charset="-122"/>
              </a:rPr>
              <a:t>性能</a:t>
            </a:r>
            <a:r>
              <a:rPr lang="zh-CN" altLang="en-US" dirty="0" smtClean="0">
                <a:latin typeface="微软雅黑" panose="020B0503020204020204" pitchFamily="34" charset="-122"/>
                <a:ea typeface="微软雅黑" panose="020B0503020204020204" pitchFamily="34" charset="-122"/>
                <a:sym typeface="+mn-ea"/>
              </a:rPr>
              <a:t>测试培训</a:t>
            </a:r>
            <a:endParaRPr lang="zh-CN" altLang="en-US"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5734593" y="4607878"/>
            <a:ext cx="5442857" cy="617265"/>
          </a:xfrm>
        </p:spPr>
        <p:txBody>
          <a:bodyPr/>
          <a:lstStyle/>
          <a:p>
            <a:r>
              <a:rPr lang="zh-CN" altLang="en-US" dirty="0" smtClean="0">
                <a:latin typeface="微软雅黑" panose="020B0503020204020204" pitchFamily="34" charset="-122"/>
                <a:ea typeface="微软雅黑" panose="020B0503020204020204" pitchFamily="34" charset="-122"/>
              </a:rPr>
              <a:t>成志良</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2022.7.11</a:t>
            </a:r>
            <a:endParaRPr lang="zh-CN" altLang="en-US"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217805" y="975995"/>
            <a:ext cx="11343005" cy="939800"/>
          </a:xfrm>
          <a:prstGeom prst="rect">
            <a:avLst/>
          </a:prstGeom>
        </p:spPr>
        <p:txBody>
          <a:bodyPr vert="horz" lIns="91440" tIns="45720" rIns="91440" bIns="45720" rtlCol="0">
            <a:normAutofit/>
          </a:bodyPr>
          <a:lstStyle>
            <a:lvl1pPr marL="228600" indent="-228600">
              <a:lnSpc>
                <a:spcPct val="90000"/>
              </a:lnSpc>
              <a:spcBef>
                <a:spcPts val="1000"/>
              </a:spcBef>
              <a:buFont typeface="Wingdings" panose="05000000000000000000" pitchFamily="2" charset="2"/>
              <a:buChar char="p"/>
              <a:defRPr sz="1600">
                <a:solidFill>
                  <a:srgbClr val="FF0000"/>
                </a:solidFill>
                <a:latin typeface="微软雅黑" panose="020B0503020204020204" pitchFamily="34" charset="-122"/>
                <a:ea typeface="微软雅黑" panose="020B0503020204020204" pitchFamily="34" charset="-122"/>
              </a:defRPr>
            </a:lvl1pPr>
            <a:lvl2pPr marL="685800" lvl="1" indent="-228600">
              <a:lnSpc>
                <a:spcPct val="90000"/>
              </a:lnSpc>
              <a:spcBef>
                <a:spcPts val="500"/>
              </a:spcBef>
              <a:buFont typeface="Wingdings" panose="05000000000000000000" pitchFamily="2" charset="2"/>
              <a:buChar char="Ø"/>
              <a:defRPr sz="16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dirty="0">
                <a:solidFill>
                  <a:schemeClr val="tx1"/>
                </a:solidFill>
              </a:rPr>
              <a:t>脚本编写有两个方式：</a:t>
            </a:r>
            <a:r>
              <a:rPr lang="en-US" altLang="zh-CN" sz="1800" dirty="0">
                <a:solidFill>
                  <a:schemeClr val="tx1"/>
                </a:solidFill>
              </a:rPr>
              <a:t>1</a:t>
            </a:r>
            <a:r>
              <a:rPr lang="zh-CN" altLang="en-US" sz="1800" dirty="0">
                <a:solidFill>
                  <a:schemeClr val="tx1"/>
                </a:solidFill>
              </a:rPr>
              <a:t>、用抓包工具或者浏览器调试窗口抓包接口信息，进行手工编写</a:t>
            </a:r>
            <a:r>
              <a:rPr lang="en-US" altLang="zh-CN" sz="1800" dirty="0">
                <a:solidFill>
                  <a:schemeClr val="tx1"/>
                </a:solidFill>
              </a:rPr>
              <a:t>(</a:t>
            </a:r>
            <a:r>
              <a:rPr lang="zh-CN" altLang="en-US" sz="1800" dirty="0">
                <a:solidFill>
                  <a:schemeClr val="tx1"/>
                </a:solidFill>
              </a:rPr>
              <a:t>参考上一次的接口测试培训</a:t>
            </a:r>
            <a:r>
              <a:rPr lang="en-US" altLang="zh-CN" sz="1800" dirty="0">
                <a:solidFill>
                  <a:schemeClr val="tx1"/>
                </a:solidFill>
              </a:rPr>
              <a:t>)</a:t>
            </a:r>
            <a:r>
              <a:rPr lang="zh-CN" altLang="en-US" sz="1800" dirty="0">
                <a:solidFill>
                  <a:schemeClr val="tx1"/>
                </a:solidFill>
              </a:rPr>
              <a:t>；</a:t>
            </a:r>
            <a:r>
              <a:rPr lang="en-US" altLang="zh-CN" sz="1800" dirty="0">
                <a:solidFill>
                  <a:schemeClr val="tx1"/>
                </a:solidFill>
              </a:rPr>
              <a:t>2</a:t>
            </a:r>
            <a:r>
              <a:rPr lang="zh-CN" altLang="en-US" sz="1800" dirty="0">
                <a:solidFill>
                  <a:schemeClr val="tx1"/>
                </a:solidFill>
              </a:rPr>
              <a:t>、通过</a:t>
            </a:r>
            <a:r>
              <a:rPr lang="en-US" altLang="zh-CN" sz="1800" dirty="0">
                <a:solidFill>
                  <a:schemeClr val="tx1"/>
                </a:solidFill>
              </a:rPr>
              <a:t>Jmeter</a:t>
            </a:r>
            <a:r>
              <a:rPr lang="zh-CN" altLang="en-US" sz="1800" dirty="0">
                <a:solidFill>
                  <a:schemeClr val="tx1"/>
                </a:solidFill>
              </a:rPr>
              <a:t>录制或者谷歌插件进行录制。</a:t>
            </a:r>
            <a:r>
              <a:rPr lang="en-US" altLang="zh-CN" sz="1800" dirty="0">
                <a:solidFill>
                  <a:schemeClr val="tx1"/>
                </a:solidFill>
              </a:rPr>
              <a:t>Jmeter</a:t>
            </a:r>
            <a:r>
              <a:rPr lang="zh-CN" altLang="en-US" sz="1800" dirty="0">
                <a:solidFill>
                  <a:schemeClr val="tx1"/>
                </a:solidFill>
              </a:rPr>
              <a:t>录制方式如下：</a:t>
            </a:r>
            <a:endParaRPr lang="zh-CN" altLang="en-US" sz="1800" dirty="0">
              <a:solidFill>
                <a:schemeClr val="tx1"/>
              </a:solidFill>
            </a:endParaRPr>
          </a:p>
        </p:txBody>
      </p:sp>
      <p:sp>
        <p:nvSpPr>
          <p:cNvPr id="6" name="标题 1"/>
          <p:cNvSpPr txBox="1"/>
          <p:nvPr/>
        </p:nvSpPr>
        <p:spPr>
          <a:xfrm>
            <a:off x="699135" y="9652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gn="l" fontAlgn="auto">
              <a:spcBef>
                <a:spcPts val="400"/>
              </a:spcBef>
              <a:buClrTx/>
              <a:buSzTx/>
              <a:buFont typeface="Wingdings" panose="05000000000000000000" charset="0"/>
            </a:pPr>
            <a:r>
              <a:rPr lang="zh-CN" altLang="en-US" sz="3500" b="1" dirty="0">
                <a:latin typeface="微软雅黑" panose="020B0503020204020204" pitchFamily="34" charset="-122"/>
                <a:ea typeface="微软雅黑" panose="020B0503020204020204" pitchFamily="34" charset="-122"/>
                <a:sym typeface="+mn-ea"/>
              </a:rPr>
              <a:t>压测脚本编写或录制一（事务）</a:t>
            </a:r>
            <a:endParaRPr lang="zh-CN" altLang="en-US" sz="35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346710" y="2014855"/>
            <a:ext cx="3830320" cy="3626485"/>
          </a:xfrm>
          <a:prstGeom prst="rect">
            <a:avLst/>
          </a:prstGeom>
        </p:spPr>
      </p:pic>
      <p:pic>
        <p:nvPicPr>
          <p:cNvPr id="11" name="图片 10"/>
          <p:cNvPicPr>
            <a:picLocks noChangeAspect="1"/>
          </p:cNvPicPr>
          <p:nvPr/>
        </p:nvPicPr>
        <p:blipFill>
          <a:blip r:embed="rId2"/>
          <a:stretch>
            <a:fillRect/>
          </a:stretch>
        </p:blipFill>
        <p:spPr>
          <a:xfrm>
            <a:off x="4265930" y="1554480"/>
            <a:ext cx="7467600" cy="45466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5585" y="697230"/>
            <a:ext cx="11343005" cy="939800"/>
          </a:xfrm>
          <a:prstGeom prst="rect">
            <a:avLst/>
          </a:prstGeom>
        </p:spPr>
        <p:txBody>
          <a:bodyPr vert="horz" lIns="91440" tIns="45720" rIns="91440" bIns="45720" rtlCol="0">
            <a:normAutofit/>
          </a:bodyPr>
          <a:lstStyle>
            <a:lvl1pPr marL="228600" indent="-228600">
              <a:lnSpc>
                <a:spcPct val="90000"/>
              </a:lnSpc>
              <a:spcBef>
                <a:spcPts val="1000"/>
              </a:spcBef>
              <a:buFont typeface="Wingdings" panose="05000000000000000000" pitchFamily="2" charset="2"/>
              <a:buChar char="p"/>
              <a:defRPr sz="1600">
                <a:solidFill>
                  <a:srgbClr val="FF0000"/>
                </a:solidFill>
                <a:latin typeface="微软雅黑" panose="020B0503020204020204" pitchFamily="34" charset="-122"/>
                <a:ea typeface="微软雅黑" panose="020B0503020204020204" pitchFamily="34" charset="-122"/>
              </a:defRPr>
            </a:lvl1pPr>
            <a:lvl2pPr marL="685800" lvl="1" indent="-228600">
              <a:lnSpc>
                <a:spcPct val="90000"/>
              </a:lnSpc>
              <a:spcBef>
                <a:spcPts val="500"/>
              </a:spcBef>
              <a:buFont typeface="Wingdings" panose="05000000000000000000" pitchFamily="2" charset="2"/>
              <a:buChar char="Ø"/>
              <a:defRPr sz="16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dirty="0">
                <a:solidFill>
                  <a:schemeClr val="tx1"/>
                </a:solidFill>
              </a:rPr>
              <a:t>谷歌插件《metersphere-chrome-plugin》录制方式如下：</a:t>
            </a:r>
            <a:endParaRPr lang="zh-CN" altLang="en-US" sz="1800" dirty="0">
              <a:solidFill>
                <a:schemeClr val="tx1"/>
              </a:solidFill>
            </a:endParaRPr>
          </a:p>
        </p:txBody>
      </p:sp>
      <p:sp>
        <p:nvSpPr>
          <p:cNvPr id="6" name="标题 1"/>
          <p:cNvSpPr txBox="1"/>
          <p:nvPr/>
        </p:nvSpPr>
        <p:spPr>
          <a:xfrm>
            <a:off x="688975" y="9652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gn="l" fontAlgn="auto">
              <a:spcBef>
                <a:spcPts val="400"/>
              </a:spcBef>
              <a:buClrTx/>
              <a:buSzTx/>
              <a:buFont typeface="Wingdings" panose="05000000000000000000" charset="0"/>
            </a:pPr>
            <a:r>
              <a:rPr lang="zh-CN" altLang="en-US" sz="3500" b="1" dirty="0">
                <a:latin typeface="微软雅黑" panose="020B0503020204020204" pitchFamily="34" charset="-122"/>
                <a:ea typeface="微软雅黑" panose="020B0503020204020204" pitchFamily="34" charset="-122"/>
                <a:sym typeface="+mn-ea"/>
              </a:rPr>
              <a:t>压测脚本编写或录制二（事务）</a:t>
            </a:r>
            <a:endParaRPr lang="zh-CN" altLang="en-US" sz="3500" b="1"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stretch>
            <a:fillRect/>
          </a:stretch>
        </p:blipFill>
        <p:spPr>
          <a:xfrm>
            <a:off x="274955" y="697230"/>
            <a:ext cx="11642090" cy="5922645"/>
          </a:xfrm>
          <a:prstGeom prst="rect">
            <a:avLst/>
          </a:prstGeom>
        </p:spPr>
      </p:pic>
      <p:pic>
        <p:nvPicPr>
          <p:cNvPr id="21" name="图片 20"/>
          <p:cNvPicPr>
            <a:picLocks noChangeAspect="1"/>
          </p:cNvPicPr>
          <p:nvPr/>
        </p:nvPicPr>
        <p:blipFill>
          <a:blip r:embed="rId2"/>
          <a:stretch>
            <a:fillRect/>
          </a:stretch>
        </p:blipFill>
        <p:spPr>
          <a:xfrm>
            <a:off x="294005" y="697230"/>
            <a:ext cx="5950585" cy="46926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7820" y="746760"/>
            <a:ext cx="11920220" cy="412115"/>
          </a:xfrm>
          <a:prstGeom prst="rect">
            <a:avLst/>
          </a:prstGeom>
        </p:spPr>
        <p:txBody>
          <a:bodyPr vert="horz" lIns="91440" tIns="45720" rIns="91440" bIns="45720" rtlCol="0">
            <a:normAutofit/>
          </a:bodyPr>
          <a:lstStyle>
            <a:lvl1pPr marL="228600" indent="-228600">
              <a:lnSpc>
                <a:spcPct val="90000"/>
              </a:lnSpc>
              <a:spcBef>
                <a:spcPts val="1000"/>
              </a:spcBef>
              <a:buFont typeface="Wingdings" panose="05000000000000000000" pitchFamily="2" charset="2"/>
              <a:buChar char="p"/>
              <a:defRPr sz="1600">
                <a:solidFill>
                  <a:srgbClr val="FF0000"/>
                </a:solidFill>
                <a:latin typeface="微软雅黑" panose="020B0503020204020204" pitchFamily="34" charset="-122"/>
                <a:ea typeface="微软雅黑" panose="020B0503020204020204" pitchFamily="34" charset="-122"/>
              </a:defRPr>
            </a:lvl1pPr>
            <a:lvl2pPr marL="685800" lvl="1" indent="-228600">
              <a:lnSpc>
                <a:spcPct val="90000"/>
              </a:lnSpc>
              <a:spcBef>
                <a:spcPts val="500"/>
              </a:spcBef>
              <a:buFont typeface="Wingdings" panose="05000000000000000000" pitchFamily="2" charset="2"/>
              <a:buChar char="Ø"/>
              <a:defRPr sz="16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dirty="0">
                <a:solidFill>
                  <a:schemeClr val="tx1"/>
                </a:solidFill>
              </a:rPr>
              <a:t>脚本如下（谷歌插件录制完</a:t>
            </a:r>
            <a:r>
              <a:rPr lang="zh-CN" altLang="en-US" sz="1800" dirty="0">
                <a:solidFill>
                  <a:schemeClr val="tx1"/>
                </a:solidFill>
                <a:sym typeface="+mn-ea"/>
              </a:rPr>
              <a:t>脚本</a:t>
            </a:r>
            <a:r>
              <a:rPr lang="zh-CN" altLang="en-US" sz="1800" dirty="0">
                <a:solidFill>
                  <a:schemeClr val="tx1"/>
                </a:solidFill>
              </a:rPr>
              <a:t>后，可用工具刷新接口名称前缀、新增监听器和删除不需要的参数配置）：</a:t>
            </a:r>
            <a:endParaRPr lang="zh-CN" altLang="en-US" sz="1800" dirty="0">
              <a:solidFill>
                <a:schemeClr val="tx1"/>
              </a:solidFill>
            </a:endParaRPr>
          </a:p>
        </p:txBody>
      </p:sp>
      <p:sp>
        <p:nvSpPr>
          <p:cNvPr id="6" name="标题 1"/>
          <p:cNvSpPr txBox="1"/>
          <p:nvPr/>
        </p:nvSpPr>
        <p:spPr>
          <a:xfrm>
            <a:off x="699135" y="9652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gn="l" fontAlgn="auto">
              <a:spcBef>
                <a:spcPts val="400"/>
              </a:spcBef>
              <a:buClrTx/>
              <a:buSzTx/>
              <a:buFont typeface="Wingdings" panose="05000000000000000000" charset="0"/>
            </a:pPr>
            <a:r>
              <a:rPr lang="zh-CN" altLang="en-US" sz="3500" b="1" dirty="0">
                <a:latin typeface="微软雅黑" panose="020B0503020204020204" pitchFamily="34" charset="-122"/>
                <a:ea typeface="微软雅黑" panose="020B0503020204020204" pitchFamily="34" charset="-122"/>
                <a:sym typeface="+mn-ea"/>
              </a:rPr>
              <a:t>压测脚本示例</a:t>
            </a:r>
            <a:endParaRPr lang="zh-CN" altLang="en-US" sz="35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93725" y="1158875"/>
            <a:ext cx="9940290" cy="5469890"/>
          </a:xfrm>
          <a:prstGeom prst="rect">
            <a:avLst/>
          </a:prstGeom>
        </p:spPr>
      </p:pic>
      <p:pic>
        <p:nvPicPr>
          <p:cNvPr id="4" name="图片 3"/>
          <p:cNvPicPr>
            <a:picLocks noChangeAspect="1"/>
          </p:cNvPicPr>
          <p:nvPr/>
        </p:nvPicPr>
        <p:blipFill>
          <a:blip r:embed="rId2"/>
          <a:stretch>
            <a:fillRect/>
          </a:stretch>
        </p:blipFill>
        <p:spPr>
          <a:xfrm>
            <a:off x="9142095" y="530860"/>
            <a:ext cx="1771650" cy="215900"/>
          </a:xfrm>
          <a:prstGeom prst="rect">
            <a:avLst/>
          </a:prstGeom>
        </p:spPr>
      </p:pic>
      <p:graphicFrame>
        <p:nvGraphicFramePr>
          <p:cNvPr id="7" name="对象 6">
            <a:hlinkClick r:id="" action="ppaction://ole?verb="/>
          </p:cNvPr>
          <p:cNvGraphicFramePr>
            <a:graphicFrameLocks noChangeAspect="1"/>
          </p:cNvGraphicFramePr>
          <p:nvPr/>
        </p:nvGraphicFramePr>
        <p:xfrm>
          <a:off x="10806430" y="1310640"/>
          <a:ext cx="971550" cy="952500"/>
        </p:xfrm>
        <a:graphic>
          <a:graphicData uri="http://schemas.openxmlformats.org/presentationml/2006/ole">
            <mc:AlternateContent xmlns:mc="http://schemas.openxmlformats.org/markup-compatibility/2006">
              <mc:Choice xmlns:v="urn:schemas-microsoft-com:vml" Requires="v">
                <p:oleObj spid="_x0000_s1025" name="" showAsIcon="1" r:id="rId3" imgW="971550" imgH="952500" progId="Package">
                  <p:embed/>
                </p:oleObj>
              </mc:Choice>
              <mc:Fallback>
                <p:oleObj name="" showAsIcon="1" r:id="rId3" imgW="971550" imgH="952500" progId="Package">
                  <p:embed/>
                  <p:pic>
                    <p:nvPicPr>
                      <p:cNvPr id="0" name="图片 1024"/>
                      <p:cNvPicPr/>
                      <p:nvPr/>
                    </p:nvPicPr>
                    <p:blipFill>
                      <a:blip r:embed="rId4"/>
                      <a:stretch>
                        <a:fillRect/>
                      </a:stretch>
                    </p:blipFill>
                    <p:spPr>
                      <a:xfrm>
                        <a:off x="10806430" y="1310640"/>
                        <a:ext cx="971550" cy="952500"/>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0230" y="936625"/>
            <a:ext cx="10863580" cy="1163955"/>
          </a:xfrm>
          <a:ln>
            <a:solidFill>
              <a:srgbClr val="00B0F0"/>
            </a:solidFill>
          </a:ln>
        </p:spPr>
        <p:txBody>
          <a:bodyPr>
            <a:noAutofit/>
          </a:bodyPr>
          <a:lstStyle/>
          <a:p>
            <a:pPr fontAlgn="t">
              <a:buFont typeface="Wingdings" panose="05000000000000000000" pitchFamily="2" charset="2"/>
              <a:buChar char="Ø"/>
            </a:pPr>
            <a:r>
              <a:rPr lang="zh-CN" altLang="en-US" sz="1400" dirty="0" smtClean="0">
                <a:latin typeface="微软雅黑" panose="020B0503020204020204" pitchFamily="34" charset="-122"/>
                <a:ea typeface="微软雅黑" panose="020B0503020204020204" pitchFamily="34" charset="-122"/>
              </a:rPr>
              <a:t>关联：就是把相关接口中服务器返回来的响应参数进行处理，从而使脚本可以重复的运行；通俗点讲，就是接口返回的动态值、经常变动的</a:t>
            </a:r>
            <a:r>
              <a:rPr lang="en-US" altLang="zh-CN" sz="1400" dirty="0" smtClean="0">
                <a:latin typeface="微软雅黑" panose="020B0503020204020204" pitchFamily="34" charset="-122"/>
                <a:ea typeface="微软雅黑" panose="020B0503020204020204" pitchFamily="34" charset="-122"/>
              </a:rPr>
              <a:t>ID</a:t>
            </a:r>
            <a:r>
              <a:rPr lang="zh-CN" altLang="en-US" sz="1400" dirty="0" smtClean="0">
                <a:latin typeface="微软雅黑" panose="020B0503020204020204" pitchFamily="34" charset="-122"/>
                <a:ea typeface="微软雅黑" panose="020B0503020204020204" pitchFamily="34" charset="-122"/>
              </a:rPr>
              <a:t>，保存到变量里面，然后传给后面的接口使用。</a:t>
            </a:r>
            <a:endParaRPr lang="zh-CN" altLang="en-US" sz="1400" dirty="0" smtClean="0">
              <a:latin typeface="微软雅黑" panose="020B0503020204020204" pitchFamily="34" charset="-122"/>
              <a:ea typeface="微软雅黑" panose="020B0503020204020204" pitchFamily="34" charset="-122"/>
            </a:endParaRPr>
          </a:p>
          <a:p>
            <a:pPr fontAlgn="t">
              <a:buFont typeface="Wingdings" panose="05000000000000000000" pitchFamily="2" charset="2"/>
              <a:buChar char="Ø"/>
            </a:pPr>
            <a:r>
              <a:rPr lang="zh-CN" altLang="en-US" sz="1400" dirty="0" smtClean="0">
                <a:latin typeface="微软雅黑" panose="020B0503020204020204" pitchFamily="34" charset="-122"/>
                <a:ea typeface="微软雅黑" panose="020B0503020204020204" pitchFamily="34" charset="-122"/>
              </a:rPr>
              <a:t>举个栗子： 有两个请求，第二个请求需要某个值才能发送成功，而这个值是第一个请求产生的，那就需要从第一个请求的响应参数中提取数据，然后传给第二个接口用</a:t>
            </a:r>
            <a:r>
              <a:rPr lang="zh-CN" altLang="en-US" sz="1400" dirty="0" smtClean="0">
                <a:solidFill>
                  <a:srgbClr val="FF0000"/>
                </a:solidFill>
                <a:highlight>
                  <a:srgbClr val="FFFF00"/>
                </a:highlight>
                <a:latin typeface="微软雅黑" panose="020B0503020204020204" pitchFamily="34" charset="-122"/>
                <a:ea typeface="微软雅黑" panose="020B0503020204020204" pitchFamily="34" charset="-122"/>
              </a:rPr>
              <a:t>（引用参数需要</a:t>
            </a:r>
            <a:r>
              <a:rPr lang="en-US" altLang="zh-CN" sz="1400" dirty="0" smtClean="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sz="1400" dirty="0" smtClean="0">
                <a:solidFill>
                  <a:srgbClr val="FF0000"/>
                </a:solidFill>
                <a:highlight>
                  <a:srgbClr val="FFFF00"/>
                </a:highlight>
                <a:latin typeface="微软雅黑" panose="020B0503020204020204" pitchFamily="34" charset="-122"/>
                <a:ea typeface="微软雅黑" panose="020B0503020204020204" pitchFamily="34" charset="-122"/>
              </a:rPr>
              <a:t>括起来）</a:t>
            </a:r>
            <a:r>
              <a:rPr lang="zh-CN" altLang="en-US" sz="1400" dirty="0" smtClean="0">
                <a:latin typeface="微软雅黑" panose="020B0503020204020204" pitchFamily="34" charset="-122"/>
                <a:ea typeface="微软雅黑" panose="020B0503020204020204" pitchFamily="34" charset="-122"/>
              </a:rPr>
              <a:t>。如下图的</a:t>
            </a:r>
            <a:r>
              <a:rPr lang="en-US" altLang="zh-CN" sz="1400" dirty="0" smtClean="0">
                <a:latin typeface="微软雅黑" panose="020B0503020204020204" pitchFamily="34" charset="-122"/>
                <a:ea typeface="微软雅黑" panose="020B0503020204020204" pitchFamily="34" charset="-122"/>
              </a:rPr>
              <a:t>Token</a:t>
            </a:r>
            <a:r>
              <a:rPr lang="zh-CN" altLang="en-US" sz="1400" dirty="0" smtClean="0">
                <a:latin typeface="微软雅黑" panose="020B0503020204020204" pitchFamily="34" charset="-122"/>
                <a:ea typeface="微软雅黑" panose="020B0503020204020204" pitchFamily="34" charset="-122"/>
              </a:rPr>
              <a:t>关联操作：</a:t>
            </a:r>
            <a:endParaRPr lang="zh-CN" altLang="en-US" sz="1400" dirty="0" smtClean="0">
              <a:latin typeface="微软雅黑" panose="020B0503020204020204" pitchFamily="34" charset="-122"/>
              <a:ea typeface="微软雅黑" panose="020B0503020204020204" pitchFamily="34" charset="-122"/>
            </a:endParaRPr>
          </a:p>
          <a:p>
            <a:pPr fontAlgn="t">
              <a:buFont typeface="Wingdings" panose="05000000000000000000" pitchFamily="2" charset="2"/>
              <a:buChar char="Ø"/>
            </a:pPr>
            <a:endParaRPr lang="en-US" altLang="zh-CN" sz="1400" dirty="0" smtClean="0">
              <a:latin typeface="微软雅黑" panose="020B0503020204020204" pitchFamily="34" charset="-122"/>
              <a:ea typeface="微软雅黑" panose="020B0503020204020204" pitchFamily="34" charset="-122"/>
            </a:endParaRPr>
          </a:p>
        </p:txBody>
      </p:sp>
      <p:sp>
        <p:nvSpPr>
          <p:cNvPr id="6" name="标题 1"/>
          <p:cNvSpPr txBox="1"/>
          <p:nvPr/>
        </p:nvSpPr>
        <p:spPr>
          <a:xfrm>
            <a:off x="570230" y="13716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500" b="1" dirty="0">
                <a:latin typeface="微软雅黑" panose="020B0503020204020204" pitchFamily="34" charset="-122"/>
                <a:ea typeface="微软雅黑" panose="020B0503020204020204" pitchFamily="34" charset="-122"/>
                <a:sym typeface="+mn-ea"/>
              </a:rPr>
              <a:t>压测脚本调试（关联处理）</a:t>
            </a:r>
            <a:endParaRPr lang="zh-CN" altLang="en-US" sz="35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70230" y="4450080"/>
            <a:ext cx="9393555" cy="2125980"/>
          </a:xfrm>
          <a:prstGeom prst="rect">
            <a:avLst/>
          </a:prstGeom>
        </p:spPr>
      </p:pic>
      <p:pic>
        <p:nvPicPr>
          <p:cNvPr id="11" name="图片 10"/>
          <p:cNvPicPr>
            <a:picLocks noChangeAspect="1"/>
          </p:cNvPicPr>
          <p:nvPr/>
        </p:nvPicPr>
        <p:blipFill>
          <a:blip r:embed="rId2"/>
          <a:stretch>
            <a:fillRect/>
          </a:stretch>
        </p:blipFill>
        <p:spPr>
          <a:xfrm>
            <a:off x="570230" y="2100580"/>
            <a:ext cx="9394190" cy="23431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1"/>
          <p:cNvSpPr txBox="1"/>
          <p:nvPr/>
        </p:nvSpPr>
        <p:spPr>
          <a:xfrm>
            <a:off x="783590" y="13843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500" b="1" dirty="0">
                <a:latin typeface="微软雅黑" panose="020B0503020204020204" pitchFamily="34" charset="-122"/>
                <a:ea typeface="微软雅黑" panose="020B0503020204020204" pitchFamily="34" charset="-122"/>
                <a:sym typeface="+mn-ea"/>
              </a:rPr>
              <a:t>压测脚本调试（参数化处理）</a:t>
            </a:r>
            <a:endParaRPr lang="en-US" sz="35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78971" y="835660"/>
            <a:ext cx="10308772" cy="286131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参数化就是将某一些请求中的一些参数值替换为动态的参数值；比如第一次请求的值是a，下一次迭代（执行第二次脚本）请求想变成b，这就是典型的参数化场景，主要在于模拟真实的用户请求。</a:t>
            </a:r>
            <a:endParaRPr lang="zh-CN" altLang="en-US"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参数化元件：CSV Data Set Config</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CSV数据控件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、User Definef Variables</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用户自定义变量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、CSV Read</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函数助手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、User Variables</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用户参数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等</a:t>
            </a:r>
            <a:endParaRPr lang="zh-CN" altLang="en-US"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sym typeface="+mn-ea"/>
              </a:rPr>
              <a:t>参数化跟关联的区别是：</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sym typeface="+mn-ea"/>
              </a:rPr>
              <a:t>参数化是利用工具生成</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sym typeface="+mn-ea"/>
              </a:rPr>
              <a:t>的</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sym typeface="+mn-ea"/>
              </a:rPr>
              <a:t>请求参数传给</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sym typeface="+mn-ea"/>
              </a:rPr>
              <a:t>服务器</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sym typeface="+mn-ea"/>
              </a:rPr>
              <a:t>，而关联是把服务器返回来的动态值、</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sym typeface="+mn-ea"/>
              </a:rPr>
              <a:t>ID</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sym typeface="+mn-ea"/>
              </a:rPr>
              <a:t>提取出来给后面的接口使用</a:t>
            </a:r>
            <a:r>
              <a:rPr lang="zh-CN" altLang="en-US" dirty="0">
                <a:latin typeface="微软雅黑" panose="020B0503020204020204" pitchFamily="34" charset="-122"/>
                <a:ea typeface="微软雅黑" panose="020B0503020204020204" pitchFamily="34" charset="-122"/>
                <a:sym typeface="+mn-ea"/>
              </a:rPr>
              <a:t>；下图为参数化示例</a:t>
            </a:r>
            <a:r>
              <a:rPr lang="zh-CN" altLang="en-US" dirty="0" smtClean="0">
                <a:solidFill>
                  <a:srgbClr val="FF0000"/>
                </a:solidFill>
                <a:highlight>
                  <a:srgbClr val="FFFF00"/>
                </a:highlight>
                <a:latin typeface="微软雅黑" panose="020B0503020204020204" pitchFamily="34" charset="-122"/>
                <a:ea typeface="微软雅黑" panose="020B0503020204020204" pitchFamily="34" charset="-122"/>
                <a:sym typeface="+mn-ea"/>
              </a:rPr>
              <a:t>（引用参数需要</a:t>
            </a:r>
            <a:r>
              <a:rPr lang="en-US" altLang="zh-CN" dirty="0" smtClean="0">
                <a:solidFill>
                  <a:srgbClr val="FF0000"/>
                </a:solidFill>
                <a:highlight>
                  <a:srgbClr val="FFFF00"/>
                </a:highlight>
                <a:latin typeface="微软雅黑" panose="020B0503020204020204" pitchFamily="34" charset="-122"/>
                <a:ea typeface="微软雅黑" panose="020B0503020204020204" pitchFamily="34" charset="-122"/>
                <a:sym typeface="+mn-ea"/>
              </a:rPr>
              <a:t>${}</a:t>
            </a:r>
            <a:r>
              <a:rPr lang="zh-CN" altLang="en-US" dirty="0" smtClean="0">
                <a:solidFill>
                  <a:srgbClr val="FF0000"/>
                </a:solidFill>
                <a:highlight>
                  <a:srgbClr val="FFFF00"/>
                </a:highlight>
                <a:latin typeface="微软雅黑" panose="020B0503020204020204" pitchFamily="34" charset="-122"/>
                <a:ea typeface="微软雅黑" panose="020B0503020204020204" pitchFamily="34" charset="-122"/>
                <a:sym typeface="+mn-ea"/>
              </a:rPr>
              <a:t>括起来）</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14045" y="4552950"/>
            <a:ext cx="9163685" cy="2070100"/>
          </a:xfrm>
          <a:prstGeom prst="rect">
            <a:avLst/>
          </a:prstGeom>
        </p:spPr>
      </p:pic>
      <p:pic>
        <p:nvPicPr>
          <p:cNvPr id="5" name="图片 4"/>
          <p:cNvPicPr>
            <a:picLocks noChangeAspect="1"/>
          </p:cNvPicPr>
          <p:nvPr/>
        </p:nvPicPr>
        <p:blipFill>
          <a:blip r:embed="rId2"/>
          <a:stretch>
            <a:fillRect/>
          </a:stretch>
        </p:blipFill>
        <p:spPr>
          <a:xfrm>
            <a:off x="614680" y="3216275"/>
            <a:ext cx="9163050" cy="12509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1"/>
          <p:cNvSpPr txBox="1"/>
          <p:nvPr/>
        </p:nvSpPr>
        <p:spPr>
          <a:xfrm>
            <a:off x="340360" y="17526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500" b="1" dirty="0">
                <a:latin typeface="微软雅黑" panose="020B0503020204020204" pitchFamily="34" charset="-122"/>
                <a:ea typeface="微软雅黑" panose="020B0503020204020204" pitchFamily="34" charset="-122"/>
                <a:sym typeface="+mn-ea"/>
              </a:rPr>
              <a:t>压测场景设置及执行</a:t>
            </a:r>
            <a:r>
              <a:rPr lang="en-US" altLang="zh-CN" sz="3500" b="1" dirty="0">
                <a:latin typeface="微软雅黑" panose="020B0503020204020204" pitchFamily="34" charset="-122"/>
                <a:ea typeface="微软雅黑" panose="020B0503020204020204" pitchFamily="34" charset="-122"/>
                <a:sym typeface="+mn-ea"/>
              </a:rPr>
              <a:t>-</a:t>
            </a:r>
            <a:r>
              <a:rPr lang="zh-CN" altLang="en-US" sz="3500" b="1" dirty="0">
                <a:latin typeface="微软雅黑" panose="020B0503020204020204" pitchFamily="34" charset="-122"/>
                <a:ea typeface="微软雅黑" panose="020B0503020204020204" pitchFamily="34" charset="-122"/>
                <a:sym typeface="+mn-ea"/>
              </a:rPr>
              <a:t>单场景</a:t>
            </a:r>
            <a:r>
              <a:rPr lang="en-US" altLang="zh-CN" sz="3500" b="1" dirty="0">
                <a:latin typeface="微软雅黑" panose="020B0503020204020204" pitchFamily="34" charset="-122"/>
                <a:ea typeface="微软雅黑" panose="020B0503020204020204" pitchFamily="34" charset="-122"/>
                <a:sym typeface="+mn-ea"/>
              </a:rPr>
              <a:t>&amp;</a:t>
            </a:r>
            <a:r>
              <a:rPr lang="zh-CN" altLang="en-US" sz="3500" b="1" dirty="0">
                <a:latin typeface="微软雅黑" panose="020B0503020204020204" pitchFamily="34" charset="-122"/>
                <a:ea typeface="微软雅黑" panose="020B0503020204020204" pitchFamily="34" charset="-122"/>
                <a:sym typeface="+mn-ea"/>
              </a:rPr>
              <a:t>混合场景</a:t>
            </a:r>
            <a:endParaRPr lang="zh-CN" altLang="en-US" sz="35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47559" y="837565"/>
            <a:ext cx="11865427" cy="1814830"/>
          </a:xfrm>
          <a:prstGeom prst="rect">
            <a:avLst/>
          </a:prstGeom>
          <a:noFill/>
        </p:spPr>
        <p:txBody>
          <a:bodyPr wrap="square" rtlCol="0">
            <a:spAutoFit/>
          </a:bodyPr>
          <a:lstStyle/>
          <a:p>
            <a:pPr marL="285750" indent="-285750">
              <a:buFont typeface="Wingdings" panose="05000000000000000000" pitchFamily="2" charset="2"/>
              <a:buChar char="p"/>
            </a:pPr>
            <a:r>
              <a:rPr sz="1600">
                <a:latin typeface="微软雅黑" panose="020B0503020204020204" pitchFamily="34" charset="-122"/>
                <a:ea typeface="微软雅黑" panose="020B0503020204020204" pitchFamily="34" charset="-122"/>
              </a:rPr>
              <a:t>压测</a:t>
            </a:r>
            <a:r>
              <a:rPr sz="1600">
                <a:latin typeface="微软雅黑" panose="020B0503020204020204" pitchFamily="34" charset="-122"/>
                <a:ea typeface="微软雅黑" panose="020B0503020204020204" pitchFamily="34" charset="-122"/>
                <a:sym typeface="+mn-ea"/>
              </a:rPr>
              <a:t>场景</a:t>
            </a:r>
            <a:r>
              <a:rPr sz="1600">
                <a:latin typeface="微软雅黑" panose="020B0503020204020204" pitchFamily="34" charset="-122"/>
                <a:ea typeface="微软雅黑" panose="020B0503020204020204" pitchFamily="34" charset="-122"/>
              </a:rPr>
              <a:t>分两种：一种是单场景，</a:t>
            </a:r>
            <a:r>
              <a:rPr sz="1600">
                <a:solidFill>
                  <a:srgbClr val="FF0000"/>
                </a:solidFill>
                <a:highlight>
                  <a:srgbClr val="FFFF00"/>
                </a:highlight>
                <a:latin typeface="微软雅黑" panose="020B0503020204020204" pitchFamily="34" charset="-122"/>
                <a:ea typeface="微软雅黑" panose="020B0503020204020204" pitchFamily="34" charset="-122"/>
              </a:rPr>
              <a:t>压一个</a:t>
            </a:r>
            <a:r>
              <a:rPr lang="zh-CN" sz="1600">
                <a:solidFill>
                  <a:srgbClr val="FF0000"/>
                </a:solidFill>
                <a:highlight>
                  <a:srgbClr val="FFFF00"/>
                </a:highlight>
                <a:latin typeface="微软雅黑" panose="020B0503020204020204" pitchFamily="34" charset="-122"/>
                <a:ea typeface="微软雅黑" panose="020B0503020204020204" pitchFamily="34" charset="-122"/>
              </a:rPr>
              <a:t>场景或一个</a:t>
            </a:r>
            <a:r>
              <a:rPr lang="zh-CN" sz="1600">
                <a:solidFill>
                  <a:srgbClr val="FF0000"/>
                </a:solidFill>
                <a:highlight>
                  <a:srgbClr val="FFFF00"/>
                </a:highlight>
                <a:latin typeface="微软雅黑" panose="020B0503020204020204" pitchFamily="34" charset="-122"/>
                <a:ea typeface="微软雅黑" panose="020B0503020204020204" pitchFamily="34" charset="-122"/>
                <a:sym typeface="+mn-ea"/>
              </a:rPr>
              <a:t>事务、</a:t>
            </a:r>
            <a:r>
              <a:rPr sz="1600">
                <a:solidFill>
                  <a:srgbClr val="FF0000"/>
                </a:solidFill>
                <a:highlight>
                  <a:srgbClr val="FFFF00"/>
                </a:highlight>
                <a:latin typeface="微软雅黑" panose="020B0503020204020204" pitchFamily="34" charset="-122"/>
                <a:ea typeface="微软雅黑" panose="020B0503020204020204" pitchFamily="34" charset="-122"/>
              </a:rPr>
              <a:t>接口</a:t>
            </a:r>
            <a:r>
              <a:rPr sz="1600">
                <a:latin typeface="微软雅黑" panose="020B0503020204020204" pitchFamily="34" charset="-122"/>
                <a:ea typeface="微软雅黑" panose="020B0503020204020204" pitchFamily="34" charset="-122"/>
              </a:rPr>
              <a:t>；</a:t>
            </a:r>
            <a:r>
              <a:rPr sz="1600">
                <a:latin typeface="微软雅黑" panose="020B0503020204020204" pitchFamily="34" charset="-122"/>
                <a:ea typeface="微软雅黑" panose="020B0503020204020204" pitchFamily="34" charset="-122"/>
                <a:sym typeface="+mn-ea"/>
              </a:rPr>
              <a:t>第二种是混合场景，</a:t>
            </a:r>
            <a:r>
              <a:rPr sz="1600">
                <a:solidFill>
                  <a:srgbClr val="FF0000"/>
                </a:solidFill>
                <a:highlight>
                  <a:srgbClr val="FFFF00"/>
                </a:highlight>
                <a:latin typeface="微软雅黑" panose="020B0503020204020204" pitchFamily="34" charset="-122"/>
                <a:ea typeface="微软雅黑" panose="020B0503020204020204" pitchFamily="34" charset="-122"/>
                <a:sym typeface="+mn-ea"/>
              </a:rPr>
              <a:t>多个</a:t>
            </a:r>
            <a:r>
              <a:rPr lang="zh-CN" sz="1600">
                <a:solidFill>
                  <a:srgbClr val="FF0000"/>
                </a:solidFill>
                <a:highlight>
                  <a:srgbClr val="FFFF00"/>
                </a:highlight>
                <a:latin typeface="微软雅黑" panose="020B0503020204020204" pitchFamily="34" charset="-122"/>
                <a:ea typeface="微软雅黑" panose="020B0503020204020204" pitchFamily="34" charset="-122"/>
                <a:sym typeface="+mn-ea"/>
              </a:rPr>
              <a:t>线程组或多个</a:t>
            </a:r>
            <a:r>
              <a:rPr sz="1600">
                <a:solidFill>
                  <a:srgbClr val="FF0000"/>
                </a:solidFill>
                <a:highlight>
                  <a:srgbClr val="FFFF00"/>
                </a:highlight>
                <a:latin typeface="微软雅黑" panose="020B0503020204020204" pitchFamily="34" charset="-122"/>
                <a:ea typeface="微软雅黑" panose="020B0503020204020204" pitchFamily="34" charset="-122"/>
                <a:sym typeface="+mn-ea"/>
              </a:rPr>
              <a:t>有关联的</a:t>
            </a:r>
            <a:r>
              <a:rPr lang="zh-CN" sz="1600">
                <a:solidFill>
                  <a:srgbClr val="FF0000"/>
                </a:solidFill>
                <a:highlight>
                  <a:srgbClr val="FFFF00"/>
                </a:highlight>
                <a:latin typeface="微软雅黑" panose="020B0503020204020204" pitchFamily="34" charset="-122"/>
                <a:ea typeface="微软雅黑" panose="020B0503020204020204" pitchFamily="34" charset="-122"/>
                <a:sym typeface="+mn-ea"/>
              </a:rPr>
              <a:t>事务、</a:t>
            </a:r>
            <a:r>
              <a:rPr sz="1600">
                <a:solidFill>
                  <a:srgbClr val="FF0000"/>
                </a:solidFill>
                <a:highlight>
                  <a:srgbClr val="FFFF00"/>
                </a:highlight>
                <a:latin typeface="微软雅黑" panose="020B0503020204020204" pitchFamily="34" charset="-122"/>
                <a:ea typeface="微软雅黑" panose="020B0503020204020204" pitchFamily="34" charset="-122"/>
                <a:sym typeface="+mn-ea"/>
              </a:rPr>
              <a:t>接口</a:t>
            </a:r>
            <a:r>
              <a:rPr lang="zh-CN" sz="1600">
                <a:latin typeface="微软雅黑" panose="020B0503020204020204" pitchFamily="34" charset="-122"/>
                <a:ea typeface="微软雅黑" panose="020B0503020204020204" pitchFamily="34" charset="-122"/>
                <a:sym typeface="+mn-ea"/>
              </a:rPr>
              <a:t>。</a:t>
            </a:r>
            <a:endParaRPr sz="1600">
              <a:latin typeface="微软雅黑" panose="020B0503020204020204" pitchFamily="34" charset="-122"/>
              <a:ea typeface="微软雅黑" panose="020B0503020204020204" pitchFamily="34" charset="-122"/>
              <a:sym typeface="+mn-ea"/>
            </a:endParaRPr>
          </a:p>
          <a:p>
            <a:pPr marL="285750" indent="-285750">
              <a:buFont typeface="Wingdings" panose="05000000000000000000" pitchFamily="2" charset="2"/>
              <a:buChar char="p"/>
            </a:pPr>
            <a:r>
              <a:rPr lang="zh-CN" sz="1600">
                <a:latin typeface="微软雅黑" panose="020B0503020204020204" pitchFamily="34" charset="-122"/>
                <a:ea typeface="微软雅黑" panose="020B0503020204020204" pitchFamily="34" charset="-122"/>
                <a:sym typeface="+mn-ea"/>
              </a:rPr>
              <a:t>压测时间，一般场景都运行10-15分钟。如果是疲劳测试，可以压一天或一周，根据实际情况来定。</a:t>
            </a:r>
            <a:endParaRPr lang="zh-CN" sz="1600">
              <a:latin typeface="微软雅黑" panose="020B0503020204020204" pitchFamily="34" charset="-122"/>
              <a:ea typeface="微软雅黑" panose="020B0503020204020204" pitchFamily="34" charset="-122"/>
              <a:sym typeface="+mn-ea"/>
            </a:endParaRPr>
          </a:p>
          <a:p>
            <a:pPr marL="285750" indent="-285750">
              <a:buFont typeface="Wingdings" panose="05000000000000000000" pitchFamily="2" charset="2"/>
              <a:buChar char="p"/>
            </a:pPr>
            <a:r>
              <a:rPr lang="zh-CN" sz="1600">
                <a:latin typeface="微软雅黑" panose="020B0503020204020204" pitchFamily="34" charset="-122"/>
                <a:ea typeface="微软雅黑" panose="020B0503020204020204" pitchFamily="34" charset="-122"/>
                <a:sym typeface="+mn-ea"/>
              </a:rPr>
              <a:t>线程数：并发数，具体点就是多少用户同时访问系统。可呈递增状态添加，并找到最大值。</a:t>
            </a:r>
            <a:endParaRPr lang="zh-CN" sz="1600">
              <a:latin typeface="微软雅黑" panose="020B0503020204020204" pitchFamily="34" charset="-122"/>
              <a:ea typeface="微软雅黑" panose="020B0503020204020204" pitchFamily="34" charset="-122"/>
              <a:sym typeface="+mn-ea"/>
            </a:endParaRPr>
          </a:p>
          <a:p>
            <a:pPr marL="285750" indent="-285750">
              <a:buFont typeface="Wingdings" panose="05000000000000000000" pitchFamily="2" charset="2"/>
              <a:buChar char="p"/>
            </a:pPr>
            <a:r>
              <a:rPr lang="zh-CN" sz="1600">
                <a:latin typeface="微软雅黑" panose="020B0503020204020204" pitchFamily="34" charset="-122"/>
                <a:ea typeface="微软雅黑" panose="020B0503020204020204" pitchFamily="34" charset="-122"/>
                <a:sym typeface="+mn-ea"/>
              </a:rPr>
              <a:t>Rame-Up</a:t>
            </a:r>
            <a:r>
              <a:rPr lang="en-US" altLang="zh-CN" sz="1600">
                <a:latin typeface="微软雅黑" panose="020B0503020204020204" pitchFamily="34" charset="-122"/>
                <a:ea typeface="微软雅黑" panose="020B0503020204020204" pitchFamily="34" charset="-122"/>
                <a:sym typeface="+mn-ea"/>
              </a:rPr>
              <a:t> </a:t>
            </a:r>
            <a:r>
              <a:rPr lang="zh-CN" sz="1600">
                <a:latin typeface="微软雅黑" panose="020B0503020204020204" pitchFamily="34" charset="-122"/>
                <a:ea typeface="微软雅黑" panose="020B0503020204020204" pitchFamily="34" charset="-122"/>
                <a:sym typeface="+mn-ea"/>
              </a:rPr>
              <a:t>时间(seconds):表示JMeter多长时间启动所有线程。初始值可以设定为总线程数。后续在根据实际情况适当增减。</a:t>
            </a:r>
            <a:endParaRPr lang="zh-CN" sz="1600">
              <a:latin typeface="微软雅黑" panose="020B0503020204020204" pitchFamily="34" charset="-122"/>
              <a:ea typeface="微软雅黑" panose="020B0503020204020204" pitchFamily="34" charset="-122"/>
              <a:sym typeface="+mn-ea"/>
            </a:endParaRPr>
          </a:p>
          <a:p>
            <a:pPr marL="285750" indent="-285750">
              <a:buFont typeface="Wingdings" panose="05000000000000000000" pitchFamily="2" charset="2"/>
              <a:buChar char="p"/>
            </a:pPr>
            <a:r>
              <a:rPr lang="zh-CN" sz="1600">
                <a:latin typeface="微软雅黑" panose="020B0503020204020204" pitchFamily="34" charset="-122"/>
                <a:ea typeface="微软雅黑" panose="020B0503020204020204" pitchFamily="34" charset="-122"/>
                <a:sym typeface="+mn-ea"/>
              </a:rPr>
              <a:t>循环次数：这个设置不会改变并发数，可以延长并发时间。</a:t>
            </a:r>
            <a:endParaRPr lang="zh-CN" sz="1600">
              <a:latin typeface="微软雅黑" panose="020B0503020204020204" pitchFamily="34" charset="-122"/>
              <a:ea typeface="微软雅黑" panose="020B0503020204020204" pitchFamily="34" charset="-122"/>
              <a:sym typeface="+mn-ea"/>
            </a:endParaRPr>
          </a:p>
          <a:p>
            <a:pPr marL="285750" indent="-285750">
              <a:buFont typeface="Wingdings" panose="05000000000000000000" pitchFamily="2" charset="2"/>
              <a:buChar char="p"/>
            </a:pPr>
            <a:r>
              <a:rPr lang="zh-CN" sz="1600">
                <a:latin typeface="微软雅黑" panose="020B0503020204020204" pitchFamily="34" charset="-122"/>
                <a:ea typeface="微软雅黑" panose="020B0503020204020204" pitchFamily="34" charset="-122"/>
                <a:sym typeface="+mn-ea"/>
              </a:rPr>
              <a:t>调度器：设置压测持续时间和启动延迟时间。</a:t>
            </a:r>
            <a:endParaRPr lang="zh-CN" sz="1600">
              <a:latin typeface="微软雅黑" panose="020B0503020204020204" pitchFamily="34" charset="-122"/>
              <a:ea typeface="微软雅黑" panose="020B0503020204020204" pitchFamily="34" charset="-122"/>
              <a:sym typeface="+mn-ea"/>
            </a:endParaRPr>
          </a:p>
          <a:p>
            <a:pPr indent="0">
              <a:buFont typeface="Wingdings" panose="05000000000000000000" pitchFamily="2" charset="2"/>
              <a:buNone/>
            </a:pPr>
            <a:endParaRPr sz="1600">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1"/>
            </p:custDataLst>
          </p:nvPr>
        </p:nvPicPr>
        <p:blipFill>
          <a:blip r:embed="rId2"/>
          <a:stretch>
            <a:fillRect/>
          </a:stretch>
        </p:blipFill>
        <p:spPr>
          <a:xfrm>
            <a:off x="8211185" y="2433320"/>
            <a:ext cx="3822700" cy="4051300"/>
          </a:xfrm>
          <a:prstGeom prst="rect">
            <a:avLst/>
          </a:prstGeom>
        </p:spPr>
      </p:pic>
      <p:pic>
        <p:nvPicPr>
          <p:cNvPr id="10" name="图片 9"/>
          <p:cNvPicPr>
            <a:picLocks noChangeAspect="1"/>
          </p:cNvPicPr>
          <p:nvPr/>
        </p:nvPicPr>
        <p:blipFill>
          <a:blip r:embed="rId3"/>
          <a:stretch>
            <a:fillRect/>
          </a:stretch>
        </p:blipFill>
        <p:spPr>
          <a:xfrm>
            <a:off x="171450" y="2433320"/>
            <a:ext cx="7969250" cy="4064000"/>
          </a:xfrm>
          <a:prstGeom prst="rect">
            <a:avLst/>
          </a:prstGeom>
        </p:spPr>
      </p:pic>
      <p:pic>
        <p:nvPicPr>
          <p:cNvPr id="15" name="图片 14"/>
          <p:cNvPicPr>
            <a:picLocks noChangeAspect="1"/>
          </p:cNvPicPr>
          <p:nvPr/>
        </p:nvPicPr>
        <p:blipFill>
          <a:blip r:embed="rId4"/>
          <a:stretch>
            <a:fillRect/>
          </a:stretch>
        </p:blipFill>
        <p:spPr>
          <a:xfrm>
            <a:off x="7061835" y="5201920"/>
            <a:ext cx="4972050" cy="12827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1"/>
          <p:cNvSpPr txBox="1"/>
          <p:nvPr/>
        </p:nvSpPr>
        <p:spPr>
          <a:xfrm>
            <a:off x="525780" y="165736"/>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500" b="1" dirty="0">
                <a:latin typeface="微软雅黑" panose="020B0503020204020204" pitchFamily="34" charset="-122"/>
                <a:ea typeface="微软雅黑" panose="020B0503020204020204" pitchFamily="34" charset="-122"/>
                <a:sym typeface="+mn-ea"/>
              </a:rPr>
              <a:t>输出</a:t>
            </a:r>
            <a:r>
              <a:rPr lang="zh-CN" altLang="en-US" sz="3500" b="1" dirty="0">
                <a:latin typeface="微软雅黑" panose="020B0503020204020204" pitchFamily="34" charset="-122"/>
                <a:ea typeface="微软雅黑" panose="020B0503020204020204" pitchFamily="34" charset="-122"/>
                <a:sym typeface="+mn-ea"/>
              </a:rPr>
              <a:t>压测结果并简单分析</a:t>
            </a:r>
            <a:r>
              <a:rPr lang="en-US" altLang="zh-CN" sz="3500" b="1" dirty="0">
                <a:latin typeface="微软雅黑" panose="020B0503020204020204" pitchFamily="34" charset="-122"/>
                <a:ea typeface="微软雅黑" panose="020B0503020204020204" pitchFamily="34" charset="-122"/>
                <a:sym typeface="+mn-ea"/>
              </a:rPr>
              <a:t>(</a:t>
            </a:r>
            <a:r>
              <a:rPr lang="zh-CN" altLang="en-US" sz="3500" b="1" dirty="0">
                <a:latin typeface="微软雅黑" panose="020B0503020204020204" pitchFamily="34" charset="-122"/>
                <a:ea typeface="微软雅黑" panose="020B0503020204020204" pitchFamily="34" charset="-122"/>
                <a:sym typeface="+mn-ea"/>
              </a:rPr>
              <a:t>压测指标</a:t>
            </a:r>
            <a:r>
              <a:rPr lang="en-US" altLang="zh-CN" sz="3500" b="1" dirty="0">
                <a:latin typeface="微软雅黑" panose="020B0503020204020204" pitchFamily="34" charset="-122"/>
                <a:ea typeface="微软雅黑" panose="020B0503020204020204" pitchFamily="34" charset="-122"/>
                <a:sym typeface="+mn-ea"/>
              </a:rPr>
              <a:t>)</a:t>
            </a:r>
            <a:endParaRPr lang="en-US" altLang="zh-CN" sz="35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27876" y="817880"/>
            <a:ext cx="11865426" cy="1753235"/>
          </a:xfrm>
          <a:prstGeom prst="rect">
            <a:avLst/>
          </a:prstGeom>
          <a:noFill/>
        </p:spPr>
        <p:txBody>
          <a:bodyPr wrap="square" rtlCol="0">
            <a:spAutoFit/>
          </a:bodyPr>
          <a:lstStyle/>
          <a:p>
            <a:pPr indent="0">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运行完后，聚合报告会显示压测的结果。主要关注平均值</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接口</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90%</a:t>
            </a:r>
            <a:r>
              <a:rPr lang="zh-CN" altLang="en-US" b="1" dirty="0">
                <a:latin typeface="微软雅黑" panose="020B0503020204020204" pitchFamily="34" charset="-122"/>
                <a:ea typeface="微软雅黑" panose="020B0503020204020204" pitchFamily="34" charset="-122"/>
              </a:rPr>
              <a:t>百分位</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事务</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、异常、吞吐量。</a:t>
            </a:r>
            <a:endParaRPr lang="zh-CN" altLang="en-US"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sym typeface="+mn-ea"/>
              </a:rPr>
              <a:t>平均值</a:t>
            </a:r>
            <a:r>
              <a:rPr lang="zh-CN" altLang="en-US" dirty="0">
                <a:latin typeface="微软雅黑" panose="020B0503020204020204" pitchFamily="34" charset="-122"/>
                <a:ea typeface="微软雅黑" panose="020B0503020204020204" pitchFamily="34" charset="-122"/>
              </a:rPr>
              <a:t>：表示事务或者接口的平均响应时间</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sym typeface="+mn-ea"/>
              </a:rPr>
              <a:t>(</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sym typeface="+mn-ea"/>
              </a:rPr>
              <a:t>单位ms；标准：</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sym typeface="+mn-ea"/>
              </a:rPr>
              <a:t>API&lt;200ms</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sym typeface="+mn-ea"/>
              </a:rPr>
              <a:t>、有些公司会定的高点</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sym typeface="+mn-ea"/>
              </a:rPr>
              <a:t>)</a:t>
            </a:r>
            <a:endParaRPr lang="zh-CN" altLang="en-US" dirty="0">
              <a:solidFill>
                <a:srgbClr val="FF0000"/>
              </a:solidFill>
              <a:highlight>
                <a:srgbClr val="FFFF00"/>
              </a:highligh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sym typeface="+mn-ea"/>
              </a:rPr>
              <a:t>90%</a:t>
            </a:r>
            <a:r>
              <a:rPr lang="zh-CN" altLang="en-US" dirty="0">
                <a:latin typeface="微软雅黑" panose="020B0503020204020204" pitchFamily="34" charset="-122"/>
                <a:ea typeface="微软雅黑" panose="020B0503020204020204" pitchFamily="34" charset="-122"/>
                <a:sym typeface="+mn-ea"/>
              </a:rPr>
              <a:t>百分位</a:t>
            </a:r>
            <a:r>
              <a:rPr lang="zh-CN" alt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mn-ea"/>
              </a:rPr>
              <a:t>简称</a:t>
            </a:r>
            <a:r>
              <a:rPr lang="en-US" altLang="zh-CN" dirty="0">
                <a:latin typeface="微软雅黑" panose="020B0503020204020204" pitchFamily="34" charset="-122"/>
                <a:ea typeface="微软雅黑" panose="020B0503020204020204" pitchFamily="34" charset="-122"/>
              </a:rPr>
              <a:t>P90</a:t>
            </a:r>
            <a:r>
              <a:rPr lang="zh-CN" altLang="en-US" dirty="0">
                <a:latin typeface="微软雅黑" panose="020B0503020204020204" pitchFamily="34" charset="-122"/>
                <a:ea typeface="微软雅黑" panose="020B0503020204020204" pitchFamily="34" charset="-122"/>
              </a:rPr>
              <a:t>、也叫</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的响应时间，默认情况下是关注事务的</a:t>
            </a:r>
            <a:r>
              <a:rPr lang="en-US" altLang="zh-CN" dirty="0">
                <a:latin typeface="微软雅黑" panose="020B0503020204020204" pitchFamily="34" charset="-122"/>
                <a:ea typeface="微软雅黑" panose="020B0503020204020204" pitchFamily="34" charset="-122"/>
              </a:rPr>
              <a:t>P90</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单位ms，</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sym typeface="+mn-ea"/>
              </a:rPr>
              <a:t>标准：事务</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sym typeface="+mn-ea"/>
              </a:rPr>
              <a:t>&lt;3s</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rPr>
              <a:t>)</a:t>
            </a:r>
            <a:endParaRPr lang="zh-CN" altLang="en-US" dirty="0">
              <a:solidFill>
                <a:srgbClr val="FF0000"/>
              </a:solidFill>
              <a:highlight>
                <a:srgbClr val="FFFF00"/>
              </a:highligh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sym typeface="+mn-ea"/>
              </a:rPr>
              <a:t>异常</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rPr>
              <a:t>Error</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：测试出现的错误请求数量百分比。</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标准：事务</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rPr>
              <a:t>&lt;2%</a:t>
            </a:r>
            <a:r>
              <a:rPr lang="zh-CN" altLang="en-US" dirty="0">
                <a:solidFill>
                  <a:srgbClr val="FF0000"/>
                </a:solidFill>
                <a:highlight>
                  <a:srgbClr val="FFFF00"/>
                </a:highlight>
                <a:latin typeface="微软雅黑" panose="020B0503020204020204" pitchFamily="34" charset="-122"/>
                <a:ea typeface="微软雅黑" panose="020B0503020204020204" pitchFamily="34" charset="-122"/>
              </a:rPr>
              <a:t>；</a:t>
            </a:r>
            <a:r>
              <a:rPr lang="en-US" altLang="zh-CN" dirty="0">
                <a:solidFill>
                  <a:srgbClr val="FF0000"/>
                </a:solidFill>
                <a:highlight>
                  <a:srgbClr val="FFFF00"/>
                </a:highlight>
                <a:latin typeface="微软雅黑" panose="020B0503020204020204" pitchFamily="34" charset="-122"/>
                <a:ea typeface="微软雅黑" panose="020B0503020204020204" pitchFamily="34" charset="-122"/>
              </a:rPr>
              <a:t>API&lt;2%)</a:t>
            </a:r>
            <a:endParaRPr lang="zh-CN" altLang="en-US"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Throughput：简称tps,吞吐量，默认情况下表示每秒处理的请求数，也就是指服务器处理能力，tps越高说明服务器处理能力越好。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这个没有具体的标准，一般是越高越好</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25780" y="2571115"/>
            <a:ext cx="10096500" cy="4178300"/>
          </a:xfrm>
          <a:prstGeom prst="rect">
            <a:avLst/>
          </a:prstGeom>
        </p:spPr>
      </p:pic>
      <p:pic>
        <p:nvPicPr>
          <p:cNvPr id="3" name="图片 2"/>
          <p:cNvPicPr>
            <a:picLocks noChangeAspect="1"/>
          </p:cNvPicPr>
          <p:nvPr/>
        </p:nvPicPr>
        <p:blipFill>
          <a:blip r:embed="rId2"/>
          <a:stretch>
            <a:fillRect/>
          </a:stretch>
        </p:blipFill>
        <p:spPr>
          <a:xfrm>
            <a:off x="6798310" y="2274570"/>
            <a:ext cx="2495550" cy="2349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1"/>
          <p:cNvSpPr txBox="1"/>
          <p:nvPr/>
        </p:nvSpPr>
        <p:spPr>
          <a:xfrm>
            <a:off x="154305" y="21844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auto">
              <a:spcBef>
                <a:spcPts val="400"/>
              </a:spcBef>
              <a:buClrTx/>
              <a:buSzTx/>
              <a:buFont typeface="Wingdings" panose="05000000000000000000" charset="0"/>
              <a:buChar char="Ø"/>
            </a:pPr>
            <a:r>
              <a:rPr lang="zh-CN" altLang="en-US" sz="3500" b="1" dirty="0">
                <a:latin typeface="微软雅黑" panose="020B0503020204020204" pitchFamily="34" charset="-122"/>
                <a:ea typeface="微软雅黑" panose="020B0503020204020204" pitchFamily="34" charset="-122"/>
                <a:sym typeface="+mn-ea"/>
              </a:rPr>
              <a:t>压测结果处理工具的使用</a:t>
            </a:r>
            <a:endParaRPr lang="en-US" sz="35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17716" y="933450"/>
            <a:ext cx="11865426" cy="829945"/>
          </a:xfrm>
          <a:prstGeom prst="rect">
            <a:avLst/>
          </a:prstGeom>
          <a:noFill/>
        </p:spPr>
        <p:txBody>
          <a:bodyPr wrap="square" rtlCol="0">
            <a:spAutoFit/>
          </a:bodyPr>
          <a:lstStyle/>
          <a:p>
            <a:pPr marL="285750" indent="-285750">
              <a:buFont typeface="Wingdings" panose="05000000000000000000" pitchFamily="2" charset="2"/>
              <a:buChar char="p"/>
            </a:pPr>
            <a:r>
              <a:rPr lang="en-US" altLang="zh-CN" sz="1600" b="1" dirty="0">
                <a:latin typeface="微软雅黑" panose="020B0503020204020204" pitchFamily="34" charset="-122"/>
                <a:ea typeface="微软雅黑" panose="020B0503020204020204" pitchFamily="34" charset="-122"/>
              </a:rPr>
              <a:t>用来</a:t>
            </a:r>
            <a:r>
              <a:rPr lang="zh-CN" altLang="en-US" sz="1600" b="1" dirty="0">
                <a:latin typeface="微软雅黑" panose="020B0503020204020204" pitchFamily="34" charset="-122"/>
                <a:ea typeface="微软雅黑" panose="020B0503020204020204" pitchFamily="34" charset="-122"/>
              </a:rPr>
              <a:t>提取压测日志、生成聚合报告、生成</a:t>
            </a:r>
            <a:r>
              <a:rPr lang="en-US" altLang="zh-CN" sz="1600" b="1" dirty="0">
                <a:latin typeface="微软雅黑" panose="020B0503020204020204" pitchFamily="34" charset="-122"/>
                <a:ea typeface="微软雅黑" panose="020B0503020204020204" pitchFamily="34" charset="-122"/>
              </a:rPr>
              <a:t>HTML</a:t>
            </a:r>
            <a:r>
              <a:rPr lang="zh-CN" altLang="en-US" sz="1600" b="1" dirty="0">
                <a:latin typeface="微软雅黑" panose="020B0503020204020204" pitchFamily="34" charset="-122"/>
                <a:ea typeface="微软雅黑" panose="020B0503020204020204" pitchFamily="34" charset="-122"/>
              </a:rPr>
              <a:t>的网页版压测报告、以及整理压测结果并生成表格附件。</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通过这个工具，可以减少人工去操作的时间，一分钟内输出压测结果，提高测试效率。</a:t>
            </a:r>
            <a:endParaRPr lang="zh-CN" altLang="en-US" sz="16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434975" y="2037715"/>
            <a:ext cx="8232140" cy="4676140"/>
          </a:xfrm>
          <a:prstGeom prst="rect">
            <a:avLst/>
          </a:prstGeom>
        </p:spPr>
      </p:pic>
      <p:graphicFrame>
        <p:nvGraphicFramePr>
          <p:cNvPr id="4" name="对象 3">
            <a:hlinkClick r:id="" action="ppaction://ole?verb="/>
          </p:cNvPr>
          <p:cNvGraphicFramePr>
            <a:graphicFrameLocks noChangeAspect="1"/>
          </p:cNvGraphicFramePr>
          <p:nvPr/>
        </p:nvGraphicFramePr>
        <p:xfrm>
          <a:off x="9621520" y="3227705"/>
          <a:ext cx="971550" cy="952500"/>
        </p:xfrm>
        <a:graphic>
          <a:graphicData uri="http://schemas.openxmlformats.org/presentationml/2006/ole">
            <mc:AlternateContent xmlns:mc="http://schemas.openxmlformats.org/markup-compatibility/2006">
              <mc:Choice xmlns:v="urn:schemas-microsoft-com:vml" Requires="v">
                <p:oleObj spid="_x0000_s1025" name="" showAsIcon="1" r:id="rId3" imgW="971550" imgH="952500" progId="Package">
                  <p:embed/>
                </p:oleObj>
              </mc:Choice>
              <mc:Fallback>
                <p:oleObj name="" showAsIcon="1" r:id="rId3" imgW="971550" imgH="952500" progId="Package">
                  <p:embed/>
                  <p:pic>
                    <p:nvPicPr>
                      <p:cNvPr id="0" name="图片 1024"/>
                      <p:cNvPicPr/>
                      <p:nvPr/>
                    </p:nvPicPr>
                    <p:blipFill>
                      <a:blip r:embed="rId4"/>
                      <a:stretch>
                        <a:fillRect/>
                      </a:stretch>
                    </p:blipFill>
                    <p:spPr>
                      <a:xfrm>
                        <a:off x="9621520" y="3227705"/>
                        <a:ext cx="971550" cy="952500"/>
                      </a:xfrm>
                      <a:prstGeom prst="rect">
                        <a:avLst/>
                      </a:prstGeom>
                    </p:spPr>
                  </p:pic>
                </p:oleObj>
              </mc:Fallback>
            </mc:AlternateContent>
          </a:graphicData>
        </a:graphic>
      </p:graphicFrame>
      <p:pic>
        <p:nvPicPr>
          <p:cNvPr id="5" name="图片 4"/>
          <p:cNvPicPr>
            <a:picLocks noChangeAspect="1"/>
          </p:cNvPicPr>
          <p:nvPr/>
        </p:nvPicPr>
        <p:blipFill>
          <a:blip r:embed="rId5"/>
          <a:stretch>
            <a:fillRect/>
          </a:stretch>
        </p:blipFill>
        <p:spPr>
          <a:xfrm>
            <a:off x="9206865" y="2433955"/>
            <a:ext cx="2095500" cy="2540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98450" y="25019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auto">
              <a:spcBef>
                <a:spcPts val="400"/>
              </a:spcBef>
              <a:buClrTx/>
              <a:buSzTx/>
              <a:buFont typeface="Wingdings" panose="05000000000000000000" charset="0"/>
              <a:buChar char="Ø"/>
            </a:pPr>
            <a:r>
              <a:rPr lang="zh-CN" altLang="en-US" sz="3500" b="1" dirty="0">
                <a:latin typeface="微软雅黑" panose="020B0503020204020204" pitchFamily="34" charset="-122"/>
                <a:ea typeface="微软雅黑" panose="020B0503020204020204" pitchFamily="34" charset="-122"/>
                <a:sym typeface="+mn-ea"/>
              </a:rPr>
              <a:t>压测结果邮件发送格式</a:t>
            </a:r>
            <a:endParaRPr lang="en-US" altLang="zh-CN" sz="3500" b="1" dirty="0">
              <a:latin typeface="微软雅黑" panose="020B0503020204020204" pitchFamily="34" charset="-122"/>
              <a:ea typeface="微软雅黑" panose="020B0503020204020204" pitchFamily="34" charset="-122"/>
              <a:sym typeface="+mn-ea"/>
            </a:endParaRPr>
          </a:p>
        </p:txBody>
      </p:sp>
      <p:graphicFrame>
        <p:nvGraphicFramePr>
          <p:cNvPr id="4" name="对象 3"/>
          <p:cNvGraphicFramePr/>
          <p:nvPr/>
        </p:nvGraphicFramePr>
        <p:xfrm>
          <a:off x="564515" y="959485"/>
          <a:ext cx="11063605" cy="5835650"/>
        </p:xfrm>
        <a:graphic>
          <a:graphicData uri="http://schemas.openxmlformats.org/presentationml/2006/ole">
            <mc:AlternateContent xmlns:mc="http://schemas.openxmlformats.org/markup-compatibility/2006">
              <mc:Choice xmlns:v="urn:schemas-microsoft-com:vml" Requires="v">
                <p:oleObj spid="_x0000_s5" name="" r:id="rId1" imgW="11762740" imgH="7937500" progId="Paint.Picture">
                  <p:embed/>
                </p:oleObj>
              </mc:Choice>
              <mc:Fallback>
                <p:oleObj name="" r:id="rId1" imgW="11762740" imgH="7937500" progId="Paint.Picture">
                  <p:embed/>
                  <p:pic>
                    <p:nvPicPr>
                      <p:cNvPr id="0" name="图片 4"/>
                      <p:cNvPicPr/>
                      <p:nvPr/>
                    </p:nvPicPr>
                    <p:blipFill>
                      <a:blip r:embed="rId2"/>
                      <a:stretch>
                        <a:fillRect/>
                      </a:stretch>
                    </p:blipFill>
                    <p:spPr>
                      <a:xfrm>
                        <a:off x="564515" y="959485"/>
                        <a:ext cx="11063605" cy="5835650"/>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98450" y="25019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auto">
              <a:spcBef>
                <a:spcPts val="400"/>
              </a:spcBef>
              <a:buClrTx/>
              <a:buSzTx/>
              <a:buFont typeface="Wingdings" panose="05000000000000000000" charset="0"/>
              <a:buChar char="Ø"/>
            </a:pPr>
            <a:r>
              <a:rPr lang="zh-CN" altLang="en-US" sz="3500" b="1" dirty="0">
                <a:latin typeface="微软雅黑" panose="020B0503020204020204" pitchFamily="34" charset="-122"/>
                <a:ea typeface="微软雅黑" panose="020B0503020204020204" pitchFamily="34" charset="-122"/>
                <a:sym typeface="+mn-ea"/>
              </a:rPr>
              <a:t>性能测试报告编写规范（一）</a:t>
            </a:r>
            <a:endParaRPr lang="zh-CN" altLang="en-US" sz="35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97701" y="1049655"/>
            <a:ext cx="11865426" cy="337185"/>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项目名称、相关人员、日期要写清楚；如有更新，文档变更记录也需要填写具体的变更记录。</a:t>
            </a:r>
            <a:endParaRPr lang="zh-CN" altLang="en-US"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81000" y="1494790"/>
            <a:ext cx="11101705" cy="50038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35792" y="-59690"/>
            <a:ext cx="10515600" cy="973818"/>
          </a:xfrm>
        </p:spPr>
        <p:txBody>
          <a:bodyPr/>
          <a:lstStyle/>
          <a:p>
            <a:pPr algn="l"/>
            <a:r>
              <a:rPr lang="en-US" altLang="zh-CN" sz="3500" b="1" dirty="0" smtClean="0">
                <a:latin typeface="微软雅黑" panose="020B0503020204020204" pitchFamily="34" charset="-122"/>
                <a:ea typeface="微软雅黑" panose="020B0503020204020204" pitchFamily="34" charset="-122"/>
              </a:rPr>
              <a:t>                                  </a:t>
            </a:r>
            <a:r>
              <a:rPr lang="zh-CN" altLang="en-US" sz="3500" b="1" dirty="0" smtClean="0">
                <a:latin typeface="微软雅黑" panose="020B0503020204020204" pitchFamily="34" charset="-122"/>
                <a:ea typeface="微软雅黑" panose="020B0503020204020204" pitchFamily="34" charset="-122"/>
              </a:rPr>
              <a:t>目录</a:t>
            </a:r>
            <a:endParaRPr lang="zh-CN" altLang="en-US" sz="35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783590" y="725170"/>
            <a:ext cx="10515600" cy="5718810"/>
          </a:xfrm>
          <a:noFill/>
          <a:ln>
            <a:noFill/>
          </a:ln>
        </p:spPr>
        <p:txBody>
          <a:bodyPr>
            <a:noAutofit/>
          </a:bodyPr>
          <a:lstStyle/>
          <a:p>
            <a:pPr fontAlgn="auto">
              <a:spcBef>
                <a:spcPts val="400"/>
              </a:spcBef>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sym typeface="+mn-ea"/>
              </a:rPr>
              <a:t>性能测试概念</a:t>
            </a:r>
            <a:endParaRPr lang="zh-CN" altLang="en-US" sz="1400" b="1" dirty="0">
              <a:latin typeface="微软雅黑" panose="020B0503020204020204" pitchFamily="34" charset="-122"/>
              <a:ea typeface="微软雅黑" panose="020B0503020204020204" pitchFamily="34" charset="-122"/>
              <a:sym typeface="+mn-ea"/>
            </a:endParaRPr>
          </a:p>
          <a:p>
            <a:pPr fontAlgn="auto">
              <a:spcBef>
                <a:spcPts val="400"/>
              </a:spcBef>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rPr>
              <a:t>性能测试类型</a:t>
            </a: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sym typeface="+mn-ea"/>
              </a:rPr>
              <a:t>性能测试应用场景</a:t>
            </a:r>
            <a:endParaRPr lang="zh-CN" altLang="en-US" sz="1400" b="1" dirty="0">
              <a:latin typeface="微软雅黑" panose="020B0503020204020204" pitchFamily="34" charset="-122"/>
              <a:ea typeface="微软雅黑" panose="020B0503020204020204" pitchFamily="34" charset="-122"/>
              <a:sym typeface="+mn-ea"/>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sym typeface="+mn-ea"/>
              </a:rPr>
              <a:t>性能压测场景及相关信息确认</a:t>
            </a:r>
            <a:endParaRPr lang="zh-CN" altLang="en-US" sz="1400" b="1" dirty="0">
              <a:latin typeface="微软雅黑" panose="020B0503020204020204" pitchFamily="34" charset="-122"/>
              <a:ea typeface="微软雅黑" panose="020B0503020204020204" pitchFamily="34" charset="-122"/>
              <a:sym typeface="+mn-ea"/>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rPr>
              <a:t>性能测试计划</a:t>
            </a: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sym typeface="+mn-ea"/>
              </a:rPr>
              <a:t>性能测试场景梳理</a:t>
            </a: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rPr>
              <a:t>性能测试用例编写规范</a:t>
            </a: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rPr>
              <a:t>压测脚本编写或录制（事务）</a:t>
            </a: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rPr>
              <a:t>压测脚本调试（关联、参数化）</a:t>
            </a: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rPr>
              <a:t>场景设置及执行</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单场景</a:t>
            </a:r>
            <a:r>
              <a:rPr lang="en-US" altLang="zh-CN" sz="1400" b="1" dirty="0">
                <a:latin typeface="微软雅黑" panose="020B0503020204020204" pitchFamily="34" charset="-122"/>
                <a:ea typeface="微软雅黑" panose="020B0503020204020204" pitchFamily="34" charset="-122"/>
              </a:rPr>
              <a:t>&amp;</a:t>
            </a:r>
            <a:r>
              <a:rPr lang="zh-CN" altLang="en-US" sz="1400" b="1" dirty="0">
                <a:latin typeface="微软雅黑" panose="020B0503020204020204" pitchFamily="34" charset="-122"/>
                <a:ea typeface="微软雅黑" panose="020B0503020204020204" pitchFamily="34" charset="-122"/>
              </a:rPr>
              <a:t>混合场景</a:t>
            </a: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rPr>
              <a:t>压测结果输出及简单分析</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压测指标</a:t>
            </a:r>
            <a:r>
              <a:rPr lang="en-US" altLang="zh-CN"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endParaRPr lang="en-US" altLang="zh-CN"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sym typeface="+mn-ea"/>
              </a:rPr>
              <a:t>压测结果邮件发送格式</a:t>
            </a: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endParaRPr lang="zh-CN" altLang="en-US" sz="1400" b="1" dirty="0">
              <a:latin typeface="微软雅黑" panose="020B0503020204020204" pitchFamily="34" charset="-122"/>
              <a:ea typeface="微软雅黑" panose="020B0503020204020204" pitchFamily="34" charset="-122"/>
            </a:endParaRPr>
          </a:p>
          <a:p>
            <a:pPr algn="l" fontAlgn="auto">
              <a:spcBef>
                <a:spcPts val="400"/>
              </a:spcBef>
              <a:buClrTx/>
              <a:buSzTx/>
              <a:buFont typeface="Wingdings" panose="05000000000000000000" charset="0"/>
              <a:buChar char="Ø"/>
            </a:pPr>
            <a:r>
              <a:rPr lang="zh-CN" altLang="en-US" sz="1400" b="1" dirty="0">
                <a:latin typeface="微软雅黑" panose="020B0503020204020204" pitchFamily="34" charset="-122"/>
                <a:ea typeface="微软雅黑" panose="020B0503020204020204" pitchFamily="34" charset="-122"/>
              </a:rPr>
              <a:t>性能测试报告编写规范</a:t>
            </a:r>
            <a:endParaRPr lang="zh-CN" altLang="en-US" sz="1400" b="1" dirty="0">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4140200" y="974090"/>
            <a:ext cx="7615555" cy="507492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88925" y="25019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auto">
              <a:spcBef>
                <a:spcPts val="400"/>
              </a:spcBef>
              <a:buClrTx/>
              <a:buSzTx/>
              <a:buFont typeface="Wingdings" panose="05000000000000000000" charset="0"/>
              <a:buChar char="Ø"/>
            </a:pPr>
            <a:r>
              <a:rPr lang="zh-CN" altLang="en-US" sz="3500" b="1" dirty="0">
                <a:latin typeface="微软雅黑" panose="020B0503020204020204" pitchFamily="34" charset="-122"/>
                <a:ea typeface="微软雅黑" panose="020B0503020204020204" pitchFamily="34" charset="-122"/>
                <a:sym typeface="+mn-ea"/>
              </a:rPr>
              <a:t>性能测试报告编写规范</a:t>
            </a:r>
            <a:r>
              <a:rPr lang="zh-CN" altLang="en-US" sz="3500" b="1" dirty="0">
                <a:latin typeface="微软雅黑" panose="020B0503020204020204" pitchFamily="34" charset="-122"/>
                <a:ea typeface="微软雅黑" panose="020B0503020204020204" pitchFamily="34" charset="-122"/>
                <a:sym typeface="+mn-ea"/>
              </a:rPr>
              <a:t>（二）</a:t>
            </a:r>
            <a:endParaRPr lang="zh-CN" altLang="en-US" sz="35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97701" y="1049655"/>
            <a:ext cx="11865426" cy="5835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环境信息和服务器硬件配置，需找开发或者运维咨询后写入报告里面。</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测试场景和内容包含：模块、子模块、操作步骤和压测方式。</a:t>
            </a:r>
            <a:endParaRPr lang="en-US" altLang="zh-CN" sz="16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71450" y="1828165"/>
            <a:ext cx="5740400" cy="4806950"/>
          </a:xfrm>
          <a:prstGeom prst="rect">
            <a:avLst/>
          </a:prstGeom>
        </p:spPr>
      </p:pic>
      <p:pic>
        <p:nvPicPr>
          <p:cNvPr id="12" name="图片 11"/>
          <p:cNvPicPr>
            <a:picLocks noChangeAspect="1"/>
          </p:cNvPicPr>
          <p:nvPr/>
        </p:nvPicPr>
        <p:blipFill>
          <a:blip r:embed="rId2"/>
          <a:stretch>
            <a:fillRect/>
          </a:stretch>
        </p:blipFill>
        <p:spPr>
          <a:xfrm>
            <a:off x="6021070" y="1885315"/>
            <a:ext cx="6026150" cy="47498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98450" y="25019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auto">
              <a:spcBef>
                <a:spcPts val="400"/>
              </a:spcBef>
              <a:buClrTx/>
              <a:buSzTx/>
              <a:buFont typeface="Wingdings" panose="05000000000000000000" charset="0"/>
              <a:buChar char="Ø"/>
            </a:pPr>
            <a:r>
              <a:rPr lang="zh-CN" altLang="en-US" sz="3500" b="1" dirty="0">
                <a:latin typeface="微软雅黑" panose="020B0503020204020204" pitchFamily="34" charset="-122"/>
                <a:ea typeface="微软雅黑" panose="020B0503020204020204" pitchFamily="34" charset="-122"/>
                <a:sym typeface="+mn-ea"/>
              </a:rPr>
              <a:t>性能测试报告编写规范</a:t>
            </a:r>
            <a:r>
              <a:rPr lang="zh-CN" altLang="en-US" sz="3500" b="1" dirty="0">
                <a:latin typeface="微软雅黑" panose="020B0503020204020204" pitchFamily="34" charset="-122"/>
                <a:ea typeface="微软雅黑" panose="020B0503020204020204" pitchFamily="34" charset="-122"/>
                <a:sym typeface="+mn-ea"/>
              </a:rPr>
              <a:t>（三）</a:t>
            </a:r>
            <a:endParaRPr lang="zh-CN" altLang="en-US" sz="35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163106" y="959485"/>
            <a:ext cx="11865426" cy="829945"/>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测试结果：包含整个模块的所有测试结果</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事务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和压测时间段，可从表格里面复制出来：</a:t>
            </a:r>
            <a:r>
              <a:rPr lang="zh-CN" altLang="en-US" sz="1600" dirty="0">
                <a:solidFill>
                  <a:srgbClr val="FF0000"/>
                </a:solidFill>
                <a:highlight>
                  <a:srgbClr val="FFFF00"/>
                </a:highlight>
                <a:latin typeface="微软雅黑" panose="020B0503020204020204" pitchFamily="34" charset="-122"/>
                <a:ea typeface="微软雅黑" panose="020B0503020204020204" pitchFamily="34" charset="-122"/>
              </a:rPr>
              <a:t>场景就是事务名称</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压测截图：包含</a:t>
            </a:r>
            <a:r>
              <a:rPr lang="zh-CN" altLang="en-US" sz="1600" dirty="0">
                <a:solidFill>
                  <a:srgbClr val="FF0000"/>
                </a:solidFill>
                <a:highlight>
                  <a:srgbClr val="FFFF00"/>
                </a:highlight>
                <a:latin typeface="微软雅黑" panose="020B0503020204020204" pitchFamily="34" charset="-122"/>
                <a:ea typeface="微软雅黑" panose="020B0503020204020204" pitchFamily="34" charset="-122"/>
              </a:rPr>
              <a:t>事务响应时间曲线图、聚合报告、吞吐量曲线图、服务器的Cpu、内存</a:t>
            </a:r>
            <a:r>
              <a:rPr lang="en-US" altLang="zh-CN" sz="1600" dirty="0">
                <a:solidFill>
                  <a:srgbClr val="FF0000"/>
                </a:solidFill>
                <a:highlight>
                  <a:srgbClr val="FFFF00"/>
                </a:highlight>
                <a:latin typeface="微软雅黑" panose="020B0503020204020204" pitchFamily="34" charset="-122"/>
                <a:ea typeface="微软雅黑" panose="020B0503020204020204" pitchFamily="34" charset="-122"/>
              </a:rPr>
              <a:t>(Memory)</a:t>
            </a:r>
            <a:r>
              <a:rPr lang="zh-CN" altLang="en-US" sz="1600" dirty="0">
                <a:solidFill>
                  <a:srgbClr val="FF0000"/>
                </a:solidFill>
                <a:highlight>
                  <a:srgbClr val="FFFF00"/>
                </a:highlight>
                <a:latin typeface="微软雅黑" panose="020B0503020204020204" pitchFamily="34" charset="-122"/>
                <a:ea typeface="微软雅黑" panose="020B0503020204020204" pitchFamily="34" charset="-122"/>
              </a:rPr>
              <a:t>、磁盘读写</a:t>
            </a:r>
            <a:r>
              <a:rPr lang="en-US" altLang="zh-CN" sz="1600" dirty="0">
                <a:solidFill>
                  <a:srgbClr val="FF0000"/>
                </a:solidFill>
                <a:highlight>
                  <a:srgbClr val="FFFF00"/>
                </a:highlight>
                <a:latin typeface="微软雅黑" panose="020B0503020204020204" pitchFamily="34" charset="-122"/>
                <a:ea typeface="微软雅黑" panose="020B0503020204020204" pitchFamily="34" charset="-122"/>
              </a:rPr>
              <a:t>(Disks I/O)</a:t>
            </a:r>
            <a:r>
              <a:rPr lang="zh-CN" altLang="en-US" sz="1600" dirty="0">
                <a:solidFill>
                  <a:srgbClr val="FF0000"/>
                </a:solidFill>
                <a:highlight>
                  <a:srgbClr val="FFFF00"/>
                </a:highlight>
                <a:latin typeface="微软雅黑" panose="020B0503020204020204" pitchFamily="34" charset="-122"/>
                <a:ea typeface="微软雅黑" panose="020B0503020204020204" pitchFamily="34" charset="-122"/>
              </a:rPr>
              <a:t>、网络带宽</a:t>
            </a:r>
            <a:r>
              <a:rPr lang="en-US" altLang="zh-CN" sz="1600" dirty="0">
                <a:solidFill>
                  <a:srgbClr val="FF0000"/>
                </a:solidFill>
                <a:highlight>
                  <a:srgbClr val="FFFF00"/>
                </a:highlight>
                <a:latin typeface="微软雅黑" panose="020B0503020204020204" pitchFamily="34" charset="-122"/>
                <a:ea typeface="微软雅黑" panose="020B0503020204020204" pitchFamily="34" charset="-122"/>
              </a:rPr>
              <a:t>(Network I/O)</a:t>
            </a:r>
            <a:r>
              <a:rPr lang="zh-CN" altLang="en-US" sz="1600" dirty="0">
                <a:latin typeface="微软雅黑" panose="020B0503020204020204" pitchFamily="34" charset="-122"/>
                <a:ea typeface="微软雅黑" panose="020B0503020204020204" pitchFamily="34" charset="-122"/>
              </a:rPr>
              <a:t>，这些截图必须是</a:t>
            </a:r>
            <a:r>
              <a:rPr lang="en-US" altLang="zh-CN" sz="1600" dirty="0">
                <a:latin typeface="微软雅黑" panose="020B0503020204020204" pitchFamily="34" charset="-122"/>
                <a:ea typeface="微软雅黑" panose="020B0503020204020204" pitchFamily="34" charset="-122"/>
              </a:rPr>
              <a:t>Jmeter</a:t>
            </a:r>
            <a:r>
              <a:rPr lang="zh-CN" altLang="en-US" sz="1600" dirty="0">
                <a:latin typeface="微软雅黑" panose="020B0503020204020204" pitchFamily="34" charset="-122"/>
                <a:ea typeface="微软雅黑" panose="020B0503020204020204" pitchFamily="34" charset="-122"/>
              </a:rPr>
              <a:t>工具里面和服务器监控组件上实际压测时间段的截图，以此证明压测的有效性。</a:t>
            </a: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07975" y="1783080"/>
            <a:ext cx="5988050" cy="4705350"/>
          </a:xfrm>
          <a:prstGeom prst="rect">
            <a:avLst/>
          </a:prstGeom>
        </p:spPr>
      </p:pic>
      <p:pic>
        <p:nvPicPr>
          <p:cNvPr id="7" name="图片 6"/>
          <p:cNvPicPr>
            <a:picLocks noChangeAspect="1"/>
          </p:cNvPicPr>
          <p:nvPr/>
        </p:nvPicPr>
        <p:blipFill>
          <a:blip r:embed="rId2"/>
          <a:stretch>
            <a:fillRect/>
          </a:stretch>
        </p:blipFill>
        <p:spPr>
          <a:xfrm>
            <a:off x="6494145" y="1783080"/>
            <a:ext cx="5365750" cy="46799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98450" y="25019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auto">
              <a:spcBef>
                <a:spcPts val="400"/>
              </a:spcBef>
              <a:buClrTx/>
              <a:buSzTx/>
              <a:buFont typeface="Wingdings" panose="05000000000000000000" charset="0"/>
              <a:buChar char="Ø"/>
            </a:pPr>
            <a:r>
              <a:rPr lang="zh-CN" altLang="en-US" sz="3500" b="1" dirty="0">
                <a:latin typeface="微软雅黑" panose="020B0503020204020204" pitchFamily="34" charset="-122"/>
                <a:ea typeface="微软雅黑" panose="020B0503020204020204" pitchFamily="34" charset="-122"/>
                <a:sym typeface="+mn-ea"/>
              </a:rPr>
              <a:t>性能测试报告编写规范</a:t>
            </a:r>
            <a:r>
              <a:rPr lang="en-US" altLang="zh-CN" sz="3500" b="1" dirty="0">
                <a:latin typeface="微软雅黑" panose="020B0503020204020204" pitchFamily="34" charset="-122"/>
                <a:ea typeface="微软雅黑" panose="020B0503020204020204" pitchFamily="34" charset="-122"/>
                <a:sym typeface="+mn-ea"/>
              </a:rPr>
              <a:t>(</a:t>
            </a:r>
            <a:r>
              <a:rPr lang="zh-CN" altLang="en-US" sz="3500" b="1" dirty="0">
                <a:latin typeface="微软雅黑" panose="020B0503020204020204" pitchFamily="34" charset="-122"/>
                <a:ea typeface="微软雅黑" panose="020B0503020204020204" pitchFamily="34" charset="-122"/>
                <a:sym typeface="+mn-ea"/>
              </a:rPr>
              <a:t>四</a:t>
            </a:r>
            <a:r>
              <a:rPr lang="en-US" altLang="zh-CN" sz="3500" b="1" dirty="0">
                <a:latin typeface="微软雅黑" panose="020B0503020204020204" pitchFamily="34" charset="-122"/>
                <a:ea typeface="微软雅黑" panose="020B0503020204020204" pitchFamily="34" charset="-122"/>
                <a:sym typeface="+mn-ea"/>
              </a:rPr>
              <a:t>)</a:t>
            </a:r>
            <a:endParaRPr lang="en-US" altLang="zh-CN" sz="35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163106" y="939800"/>
            <a:ext cx="11865426" cy="829945"/>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测试总结：要写清楚测试情况和结论、并列出响应时间较长的具体事务和接口；同时把压测过程中观察到的极限并发写上去。</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参考引用及术语：将性能测试用例插入到报告里面即可；术语可以根据实际情况进行更新，也可以按照这个来写。</a:t>
            </a: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68655" y="1854200"/>
            <a:ext cx="5473700" cy="4851400"/>
          </a:xfrm>
          <a:prstGeom prst="rect">
            <a:avLst/>
          </a:prstGeom>
        </p:spPr>
      </p:pic>
      <p:pic>
        <p:nvPicPr>
          <p:cNvPr id="7" name="图片 6"/>
          <p:cNvPicPr>
            <a:picLocks noChangeAspect="1"/>
          </p:cNvPicPr>
          <p:nvPr/>
        </p:nvPicPr>
        <p:blipFill>
          <a:blip r:embed="rId2"/>
          <a:stretch>
            <a:fillRect/>
          </a:stretch>
        </p:blipFill>
        <p:spPr>
          <a:xfrm>
            <a:off x="6604635" y="1863725"/>
            <a:ext cx="4927600" cy="4851400"/>
          </a:xfrm>
          <a:prstGeom prst="rect">
            <a:avLst/>
          </a:prstGeom>
        </p:spPr>
      </p:pic>
      <p:pic>
        <p:nvPicPr>
          <p:cNvPr id="9" name="图片 8"/>
          <p:cNvPicPr>
            <a:picLocks noChangeAspect="1"/>
          </p:cNvPicPr>
          <p:nvPr/>
        </p:nvPicPr>
        <p:blipFill>
          <a:blip r:embed="rId3"/>
          <a:stretch>
            <a:fillRect/>
          </a:stretch>
        </p:blipFill>
        <p:spPr>
          <a:xfrm>
            <a:off x="8117205" y="5537200"/>
            <a:ext cx="3263900" cy="11684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98450" y="25019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auto">
              <a:spcBef>
                <a:spcPts val="400"/>
              </a:spcBef>
              <a:buClrTx/>
              <a:buSzTx/>
              <a:buFont typeface="Wingdings" panose="05000000000000000000" charset="0"/>
              <a:buChar char="Ø"/>
            </a:pPr>
            <a:r>
              <a:rPr lang="zh-CN" altLang="en-US" sz="3500" b="1" dirty="0">
                <a:latin typeface="微软雅黑" panose="020B0503020204020204" pitchFamily="34" charset="-122"/>
                <a:ea typeface="微软雅黑" panose="020B0503020204020204" pitchFamily="34" charset="-122"/>
                <a:sym typeface="+mn-ea"/>
              </a:rPr>
              <a:t>普罗米修斯监控系统</a:t>
            </a:r>
            <a:r>
              <a:rPr lang="en-US" altLang="zh-CN" sz="3500" b="1" dirty="0">
                <a:latin typeface="微软雅黑" panose="020B0503020204020204" pitchFamily="34" charset="-122"/>
                <a:ea typeface="微软雅黑" panose="020B0503020204020204" pitchFamily="34" charset="-122"/>
                <a:sym typeface="+mn-ea"/>
              </a:rPr>
              <a:t>-</a:t>
            </a:r>
            <a:r>
              <a:rPr lang="zh-CN" altLang="en-US" sz="3500" b="1" dirty="0">
                <a:latin typeface="微软雅黑" panose="020B0503020204020204" pitchFamily="34" charset="-122"/>
                <a:ea typeface="微软雅黑" panose="020B0503020204020204" pitchFamily="34" charset="-122"/>
                <a:sym typeface="+mn-ea"/>
              </a:rPr>
              <a:t>参考</a:t>
            </a:r>
            <a:endParaRPr lang="zh-CN" altLang="en-US" sz="3500" b="1"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838200" y="849630"/>
            <a:ext cx="10118090" cy="2251075"/>
          </a:xfrm>
          <a:prstGeom prst="rect">
            <a:avLst/>
          </a:prstGeom>
        </p:spPr>
      </p:pic>
      <p:pic>
        <p:nvPicPr>
          <p:cNvPr id="5" name="图片 4"/>
          <p:cNvPicPr>
            <a:picLocks noChangeAspect="1"/>
          </p:cNvPicPr>
          <p:nvPr/>
        </p:nvPicPr>
        <p:blipFill>
          <a:blip r:embed="rId2"/>
          <a:stretch>
            <a:fillRect/>
          </a:stretch>
        </p:blipFill>
        <p:spPr>
          <a:xfrm>
            <a:off x="831215" y="3100705"/>
            <a:ext cx="10125710" cy="36766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98450" y="250191"/>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auto">
              <a:spcBef>
                <a:spcPts val="400"/>
              </a:spcBef>
              <a:buClrTx/>
              <a:buSzTx/>
              <a:buFont typeface="Wingdings" panose="05000000000000000000" charset="0"/>
              <a:buChar char="Ø"/>
            </a:pPr>
            <a:r>
              <a:rPr lang="zh-CN" sz="3500" b="1" dirty="0">
                <a:latin typeface="微软雅黑" panose="020B0503020204020204" pitchFamily="34" charset="-122"/>
                <a:ea typeface="微软雅黑" panose="020B0503020204020204" pitchFamily="34" charset="-122"/>
                <a:sym typeface="+mn-ea"/>
              </a:rPr>
              <a:t>总结</a:t>
            </a:r>
            <a:endParaRPr lang="zh-CN" sz="35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97701" y="1049655"/>
            <a:ext cx="11865426" cy="3784600"/>
          </a:xfrm>
          <a:prstGeom prst="rect">
            <a:avLst/>
          </a:prstGeom>
          <a:noFill/>
        </p:spPr>
        <p:txBody>
          <a:bodyPr wrap="square" rtlCol="0">
            <a:spAutoFit/>
          </a:bodyPr>
          <a:lstStyle/>
          <a:p>
            <a:pPr marL="285750" indent="-285750">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性能压测工作流程：</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、性能需求调研（确认压测相关的信息：如具体的测试内容、环境信息、相关接口人、以及上线时间点）</a:t>
            </a: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、性能测试前期准备（根据需求调研的信息，制定压测计划、梳理压测场景和编写性能用例）</a:t>
            </a: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、脚本录制、调试（注意脚本里面的关联和参数化处理）</a:t>
            </a: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、压测场景设置并执行（主要是并发数、压测时间、以及上用户的时间设置）</a:t>
            </a: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、输出压测结果并简单分析（列出超标项：如事务</a:t>
            </a:r>
            <a:r>
              <a:rPr lang="en-US" altLang="zh-CN" sz="1600" dirty="0">
                <a:latin typeface="微软雅黑" panose="020B0503020204020204" pitchFamily="34" charset="-122"/>
                <a:ea typeface="微软雅黑" panose="020B0503020204020204" pitchFamily="34" charset="-122"/>
              </a:rPr>
              <a:t>P90</a:t>
            </a:r>
            <a:r>
              <a:rPr lang="zh-CN" altLang="en-US" sz="1600" dirty="0">
                <a:latin typeface="微软雅黑" panose="020B0503020204020204" pitchFamily="34" charset="-122"/>
                <a:ea typeface="微软雅黑" panose="020B0503020204020204" pitchFamily="34" charset="-122"/>
              </a:rPr>
              <a:t>、接口平均响应时间、异常）</a:t>
            </a: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、发送压测结果邮件给对应的项目接口人（酌情发送，有些项目可能不需要发邮件，直接发附件给项目接口人就行）</a:t>
            </a: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、输出性能测试报告（要包含压测范围、压测时间、服务器资源情况截图等）</a:t>
            </a:r>
            <a:endParaRPr lang="zh-CN" altLang="en-US" sz="1600"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2079172" y="2449286"/>
            <a:ext cx="8392885" cy="1446550"/>
          </a:xfrm>
          <a:prstGeom prst="rect">
            <a:avLst/>
          </a:prstGeom>
          <a:noFill/>
        </p:spPr>
        <p:txBody>
          <a:bodyPr wrap="square" rtlCol="0">
            <a:spAutoFit/>
          </a:bodyPr>
          <a:lstStyle/>
          <a:p>
            <a:pPr algn="ctr"/>
            <a:r>
              <a:rPr lang="zh-CN" altLang="en-US" sz="8800" dirty="0" smtClean="0">
                <a:latin typeface="微软雅黑" panose="020B0503020204020204" pitchFamily="34" charset="-122"/>
                <a:ea typeface="微软雅黑" panose="020B0503020204020204" pitchFamily="34" charset="-122"/>
              </a:rPr>
              <a:t>谢  谢！</a:t>
            </a:r>
            <a:endParaRPr lang="zh-CN" altLang="en-US" sz="8800"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61035" y="158751"/>
            <a:ext cx="10515600" cy="701674"/>
          </a:xfrm>
        </p:spPr>
        <p:txBody>
          <a:bodyPr/>
          <a:lstStyle/>
          <a:p>
            <a:r>
              <a:rPr lang="zh-CN" altLang="en-US" sz="3500" b="1" dirty="0">
                <a:latin typeface="微软雅黑" panose="020B0503020204020204" pitchFamily="34" charset="-122"/>
                <a:ea typeface="微软雅黑" panose="020B0503020204020204" pitchFamily="34" charset="-122"/>
              </a:rPr>
              <a:t>性能测试概念</a:t>
            </a:r>
            <a:endParaRPr lang="zh-CN" altLang="en-US" sz="35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02590" y="711835"/>
            <a:ext cx="11387455" cy="5286375"/>
          </a:xfrm>
        </p:spPr>
        <p:txBody>
          <a:bodyPr>
            <a:noAutofit/>
          </a:bodyPr>
          <a:lstStyle/>
          <a:p>
            <a:pPr marL="0" indent="0">
              <a:lnSpc>
                <a:spcPct val="120000"/>
              </a:lnSpc>
              <a:buFont typeface="Wingdings" panose="05000000000000000000" pitchFamily="2" charset="2"/>
              <a:buNone/>
            </a:pPr>
            <a:r>
              <a:rPr lang="zh-CN" altLang="en-US" sz="1600" b="1" dirty="0" smtClean="0">
                <a:latin typeface="微软雅黑" panose="020B0503020204020204" pitchFamily="34" charset="-122"/>
                <a:ea typeface="微软雅黑" panose="020B0503020204020204" pitchFamily="34" charset="-122"/>
              </a:rPr>
              <a:t>一、什么是软件性能？什么是软件性能测试？</a:t>
            </a:r>
            <a:endParaRPr lang="zh-CN" altLang="en-US" sz="1600" b="1" dirty="0" smtClean="0">
              <a:latin typeface="微软雅黑" panose="020B0503020204020204" pitchFamily="34" charset="-122"/>
              <a:ea typeface="微软雅黑" panose="020B0503020204020204" pitchFamily="34" charset="-122"/>
            </a:endParaRPr>
          </a:p>
          <a:p>
            <a:pPr marL="0" indent="0">
              <a:lnSpc>
                <a:spcPct val="120000"/>
              </a:lnSpc>
              <a:buFont typeface="Wingdings" panose="05000000000000000000" pitchFamily="2" charset="2"/>
              <a:buNone/>
            </a:pPr>
            <a:r>
              <a:rPr lang="zh-CN" altLang="en-US" sz="1400" dirty="0" smtClean="0">
                <a:latin typeface="微软雅黑" panose="020B0503020204020204" pitchFamily="34" charset="-122"/>
                <a:ea typeface="微软雅黑" panose="020B0503020204020204" pitchFamily="34" charset="-122"/>
              </a:rPr>
              <a:t>定义：软件的性能是软件的一种非功能特性，它关注的不是软件是否能够完成特定的功能，而是在完成该功能时展示出来的及时性。</a:t>
            </a:r>
            <a:endParaRPr lang="zh-CN" altLang="en-US" sz="1400" dirty="0" smtClean="0">
              <a:latin typeface="微软雅黑" panose="020B0503020204020204" pitchFamily="34" charset="-122"/>
              <a:ea typeface="微软雅黑" panose="020B0503020204020204" pitchFamily="34" charset="-122"/>
            </a:endParaRPr>
          </a:p>
          <a:p>
            <a:pPr marL="0" indent="0">
              <a:lnSpc>
                <a:spcPct val="120000"/>
              </a:lnSpc>
              <a:buFont typeface="Wingdings" panose="05000000000000000000" pitchFamily="2" charset="2"/>
              <a:buNone/>
            </a:pPr>
            <a:r>
              <a:rPr lang="zh-CN" altLang="en-US" sz="1400" dirty="0" smtClean="0">
                <a:latin typeface="微软雅黑" panose="020B0503020204020204" pitchFamily="34" charset="-122"/>
                <a:ea typeface="微软雅黑" panose="020B0503020204020204" pitchFamily="34" charset="-122"/>
              </a:rPr>
              <a:t>由定义可知性能关注的是软件的非功能特性，所以一般来说性能测试介入的时机是在功能测试完成之后。另外，由定义中的及时性可知性能也是一种指标，可以用时间或其它指标来衡量，通常我们会使用某些工具或手段来检测软件的某些指标是否达到了要求，这就是性能测试。</a:t>
            </a:r>
            <a:endParaRPr lang="zh-CN" altLang="en-US" sz="1400" dirty="0" smtClean="0">
              <a:latin typeface="微软雅黑" panose="020B0503020204020204" pitchFamily="34" charset="-122"/>
              <a:ea typeface="微软雅黑" panose="020B0503020204020204" pitchFamily="34" charset="-122"/>
            </a:endParaRPr>
          </a:p>
          <a:p>
            <a:pPr marL="0" indent="0">
              <a:lnSpc>
                <a:spcPct val="120000"/>
              </a:lnSpc>
              <a:buFont typeface="Wingdings" panose="05000000000000000000" pitchFamily="2" charset="2"/>
              <a:buNone/>
            </a:pPr>
            <a:r>
              <a:rPr lang="zh-CN" altLang="en-US" sz="1400" dirty="0" smtClean="0">
                <a:latin typeface="微软雅黑" panose="020B0503020204020204" pitchFamily="34" charset="-122"/>
                <a:ea typeface="微软雅黑" panose="020B0503020204020204" pitchFamily="34" charset="-122"/>
              </a:rPr>
              <a:t>性能测试定义：指通过相关的测试工具模拟多种正常</a:t>
            </a:r>
            <a:r>
              <a:rPr lang="zh-CN" altLang="en-US" sz="1400" dirty="0" smtClean="0">
                <a:latin typeface="微软雅黑" panose="020B0503020204020204" pitchFamily="34" charset="-122"/>
                <a:ea typeface="微软雅黑" panose="020B0503020204020204" pitchFamily="34" charset="-122"/>
                <a:sym typeface="+mn-ea"/>
              </a:rPr>
              <a:t>负载条件</a:t>
            </a:r>
            <a:r>
              <a:rPr lang="zh-CN" altLang="en-US" sz="1400" dirty="0" smtClean="0">
                <a:latin typeface="微软雅黑" panose="020B0503020204020204" pitchFamily="34" charset="-122"/>
                <a:ea typeface="微软雅黑" panose="020B0503020204020204" pitchFamily="34" charset="-122"/>
              </a:rPr>
              <a:t>、峰值以及异常负载条件来对系统的各项性能指标进行测试。</a:t>
            </a:r>
            <a:endParaRPr lang="zh-CN" altLang="en-US" sz="1400" dirty="0" smtClean="0">
              <a:latin typeface="微软雅黑" panose="020B0503020204020204" pitchFamily="34" charset="-122"/>
              <a:ea typeface="微软雅黑" panose="020B0503020204020204" pitchFamily="34" charset="-122"/>
            </a:endParaRPr>
          </a:p>
          <a:p>
            <a:pPr marL="0" algn="l">
              <a:lnSpc>
                <a:spcPct val="120000"/>
              </a:lnSpc>
              <a:buClrTx/>
              <a:buSzTx/>
              <a:buFont typeface="Wingdings" panose="05000000000000000000" pitchFamily="2" charset="2"/>
              <a:buNone/>
            </a:pPr>
            <a:r>
              <a:rPr lang="zh-CN" altLang="en-US" sz="1600" b="1" dirty="0" smtClean="0">
                <a:latin typeface="微软雅黑" panose="020B0503020204020204" pitchFamily="34" charset="-122"/>
                <a:ea typeface="微软雅黑" panose="020B0503020204020204" pitchFamily="34" charset="-122"/>
              </a:rPr>
              <a:t>二、不同群体关注的软件性能</a:t>
            </a:r>
            <a:endParaRPr lang="zh-CN" altLang="en-US" sz="1600" b="1" dirty="0" smtClean="0">
              <a:latin typeface="微软雅黑" panose="020B0503020204020204" pitchFamily="34" charset="-122"/>
              <a:ea typeface="微软雅黑" panose="020B0503020204020204" pitchFamily="34" charset="-122"/>
            </a:endParaRPr>
          </a:p>
          <a:p>
            <a:pPr marL="0" algn="l">
              <a:lnSpc>
                <a:spcPct val="120000"/>
              </a:lnSpc>
              <a:buClrTx/>
              <a:buSzTx/>
              <a:buFont typeface="Wingdings" panose="05000000000000000000" pitchFamily="2" charset="2"/>
              <a:buNone/>
            </a:pPr>
            <a:r>
              <a:rPr lang="zh-CN" altLang="en-US" sz="1400" dirty="0" smtClean="0">
                <a:latin typeface="微软雅黑" panose="020B0503020204020204" pitchFamily="34" charset="-122"/>
                <a:ea typeface="微软雅黑" panose="020B0503020204020204" pitchFamily="34" charset="-122"/>
              </a:rPr>
              <a:t>不同的人由于人生观、世界观、价值观以及教育背景、知识体系、人生阅历的不同，对于同一事物或问题的看法可能不同。对于软件性能也是如此，不同的人由于视角的不同，所关注的点也可能不同。</a:t>
            </a:r>
            <a:endParaRPr lang="zh-CN" altLang="en-US" sz="1400"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610985" y="3247390"/>
            <a:ext cx="4356100" cy="1054100"/>
          </a:xfrm>
          <a:prstGeom prst="rect">
            <a:avLst/>
          </a:prstGeom>
        </p:spPr>
      </p:pic>
      <p:pic>
        <p:nvPicPr>
          <p:cNvPr id="7" name="图片 6"/>
          <p:cNvPicPr>
            <a:picLocks noChangeAspect="1"/>
          </p:cNvPicPr>
          <p:nvPr/>
        </p:nvPicPr>
        <p:blipFill>
          <a:blip r:embed="rId2"/>
          <a:stretch>
            <a:fillRect/>
          </a:stretch>
        </p:blipFill>
        <p:spPr>
          <a:xfrm>
            <a:off x="622935" y="3877310"/>
            <a:ext cx="4838700" cy="2317750"/>
          </a:xfrm>
          <a:prstGeom prst="rect">
            <a:avLst/>
          </a:prstGeom>
        </p:spPr>
      </p:pic>
      <p:pic>
        <p:nvPicPr>
          <p:cNvPr id="9" name="图片 8"/>
          <p:cNvPicPr>
            <a:picLocks noChangeAspect="1"/>
          </p:cNvPicPr>
          <p:nvPr/>
        </p:nvPicPr>
        <p:blipFill>
          <a:blip r:embed="rId3"/>
          <a:stretch>
            <a:fillRect/>
          </a:stretch>
        </p:blipFill>
        <p:spPr>
          <a:xfrm>
            <a:off x="5960110" y="4384675"/>
            <a:ext cx="5657850" cy="2400300"/>
          </a:xfrm>
          <a:prstGeom prst="rect">
            <a:avLst/>
          </a:prstGeom>
        </p:spPr>
      </p:pic>
      <p:pic>
        <p:nvPicPr>
          <p:cNvPr id="11" name="图片 10"/>
          <p:cNvPicPr>
            <a:picLocks noChangeAspect="1"/>
          </p:cNvPicPr>
          <p:nvPr/>
        </p:nvPicPr>
        <p:blipFill>
          <a:blip r:embed="rId4"/>
          <a:stretch>
            <a:fillRect/>
          </a:stretch>
        </p:blipFill>
        <p:spPr>
          <a:xfrm>
            <a:off x="5986780" y="4384675"/>
            <a:ext cx="1581150" cy="273050"/>
          </a:xfrm>
          <a:prstGeom prst="rect">
            <a:avLst/>
          </a:prstGeom>
        </p:spPr>
      </p:pic>
      <p:pic>
        <p:nvPicPr>
          <p:cNvPr id="12" name="图片 11"/>
          <p:cNvPicPr>
            <a:picLocks noChangeAspect="1"/>
          </p:cNvPicPr>
          <p:nvPr/>
        </p:nvPicPr>
        <p:blipFill>
          <a:blip r:embed="rId5"/>
          <a:stretch>
            <a:fillRect/>
          </a:stretch>
        </p:blipFill>
        <p:spPr>
          <a:xfrm>
            <a:off x="661035" y="3877310"/>
            <a:ext cx="1085850" cy="215900"/>
          </a:xfrm>
          <a:prstGeom prst="rect">
            <a:avLst/>
          </a:prstGeom>
        </p:spPr>
      </p:pic>
      <p:pic>
        <p:nvPicPr>
          <p:cNvPr id="13" name="图片 12"/>
          <p:cNvPicPr>
            <a:picLocks noChangeAspect="1"/>
          </p:cNvPicPr>
          <p:nvPr/>
        </p:nvPicPr>
        <p:blipFill>
          <a:blip r:embed="rId6"/>
          <a:stretch>
            <a:fillRect/>
          </a:stretch>
        </p:blipFill>
        <p:spPr>
          <a:xfrm>
            <a:off x="6604635" y="3256915"/>
            <a:ext cx="1117600" cy="1968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8200" y="365126"/>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gn="l" fontAlgn="auto">
              <a:spcBef>
                <a:spcPts val="400"/>
              </a:spcBef>
              <a:buClrTx/>
              <a:buSzTx/>
              <a:buFont typeface="Wingdings" panose="05000000000000000000" charset="0"/>
            </a:pPr>
            <a:r>
              <a:rPr lang="zh-CN" altLang="en-US" sz="3500" b="1" dirty="0">
                <a:latin typeface="微软雅黑" panose="020B0503020204020204" pitchFamily="34" charset="-122"/>
                <a:ea typeface="微软雅黑" panose="020B0503020204020204" pitchFamily="34" charset="-122"/>
                <a:sym typeface="+mn-ea"/>
              </a:rPr>
              <a:t>性能测试类型</a:t>
            </a:r>
            <a:endParaRPr sz="3500" b="1" dirty="0" smtClean="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838200" y="1007745"/>
            <a:ext cx="10515600" cy="4842510"/>
          </a:xfrm>
        </p:spPr>
        <p:txBody>
          <a:bodyPr/>
          <a:p>
            <a:r>
              <a:rPr lang="zh-CN" altLang="en-US"/>
              <a:t>性能测试包括：基准测试、负载测试、压力测试、并发测试、容量测试、可靠性测试（稳定性测试）、配置测试、失败测试。</a:t>
            </a:r>
            <a:endParaRPr lang="zh-CN" altLang="en-US"/>
          </a:p>
          <a:p>
            <a:pPr marL="0" indent="0">
              <a:buNone/>
            </a:pPr>
            <a:r>
              <a:rPr lang="zh-CN" altLang="en-US" sz="1800" b="1">
                <a:solidFill>
                  <a:srgbClr val="FF0000"/>
                </a:solidFill>
              </a:rPr>
              <a:t>备注：在实际的测试过程中，都是将多种类型组合起来设置场景进行测试，很少会单独对某一个场景去进行压测；可以根据自己项目的实际情况去灵活运用。</a:t>
            </a:r>
            <a:endParaRPr lang="zh-CN" altLang="en-US" sz="1800" b="1">
              <a:solidFill>
                <a:srgbClr val="FF0000"/>
              </a:solidFill>
            </a:endParaRPr>
          </a:p>
        </p:txBody>
      </p:sp>
      <p:pic>
        <p:nvPicPr>
          <p:cNvPr id="3" name="图片 2"/>
          <p:cNvPicPr>
            <a:picLocks noChangeAspect="1"/>
          </p:cNvPicPr>
          <p:nvPr>
            <p:custDataLst>
              <p:tags r:id="rId1"/>
            </p:custDataLst>
          </p:nvPr>
        </p:nvPicPr>
        <p:blipFill>
          <a:blip r:embed="rId2"/>
          <a:stretch>
            <a:fillRect/>
          </a:stretch>
        </p:blipFill>
        <p:spPr>
          <a:xfrm>
            <a:off x="838200" y="2551430"/>
            <a:ext cx="10551160" cy="403352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8200" y="253366"/>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gn="l" fontAlgn="auto">
              <a:spcBef>
                <a:spcPts val="400"/>
              </a:spcBef>
              <a:buClrTx/>
              <a:buSzTx/>
              <a:buFont typeface="Wingdings" panose="05000000000000000000" charset="0"/>
            </a:pPr>
            <a:r>
              <a:rPr lang="zh-CN" altLang="en-US" sz="3500" b="1" dirty="0">
                <a:latin typeface="微软雅黑" panose="020B0503020204020204" pitchFamily="34" charset="-122"/>
                <a:ea typeface="微软雅黑" panose="020B0503020204020204" pitchFamily="34" charset="-122"/>
                <a:sym typeface="+mn-ea"/>
              </a:rPr>
              <a:t>性能测试应用场景</a:t>
            </a:r>
            <a:endParaRPr lang="zh-CN" altLang="en-US" sz="3500" b="1"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948690" y="1731645"/>
            <a:ext cx="10179685" cy="4940300"/>
          </a:xfrm>
          <a:prstGeom prst="rect">
            <a:avLst/>
          </a:prstGeom>
        </p:spPr>
      </p:pic>
      <p:sp>
        <p:nvSpPr>
          <p:cNvPr id="9" name="文本框 8"/>
          <p:cNvSpPr txBox="1"/>
          <p:nvPr/>
        </p:nvSpPr>
        <p:spPr>
          <a:xfrm>
            <a:off x="624205" y="924560"/>
            <a:ext cx="10629900" cy="645160"/>
          </a:xfrm>
          <a:prstGeom prst="rect">
            <a:avLst/>
          </a:prstGeom>
          <a:noFill/>
        </p:spPr>
        <p:txBody>
          <a:bodyPr wrap="square" rtlCol="0" anchor="t">
            <a:spAutoFit/>
          </a:bodyPr>
          <a:p>
            <a:pPr marL="171450" lvl="1" indent="-171450" fontAlgn="t">
              <a:spcBef>
                <a:spcPts val="1000"/>
              </a:spcBef>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sym typeface="+mn-ea"/>
              </a:rPr>
              <a:t>性能测试应用场景主要有：能力验证、规划能力、性能调优、缺陷发现、性能基准比较，下表简单介绍和对比了这几个场景的各自用途和特点</a:t>
            </a:r>
            <a:r>
              <a:rPr lang="zh-CN" altLang="en-US" b="1" dirty="0">
                <a:latin typeface="微软雅黑" panose="020B0503020204020204" pitchFamily="34" charset="-122"/>
                <a:ea typeface="微软雅黑" panose="020B0503020204020204" pitchFamily="34" charset="-122"/>
                <a:sym typeface="+mn-ea"/>
              </a:rPr>
              <a:t>：</a:t>
            </a:r>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0665"/>
            <a:ext cx="10515600" cy="625475"/>
          </a:xfrm>
          <a:effectLst>
            <a:glow rad="50800">
              <a:schemeClr val="bg1">
                <a:alpha val="40000"/>
              </a:schemeClr>
            </a:glow>
          </a:effectLst>
        </p:spPr>
        <p:txBody>
          <a:bodyPr>
            <a:noAutofit/>
          </a:bodyPr>
          <a:lstStyle/>
          <a:p>
            <a:r>
              <a:rPr lang="zh-CN" altLang="en-US" sz="3500" b="1" dirty="0">
                <a:latin typeface="微软雅黑" panose="020B0503020204020204" pitchFamily="34" charset="-122"/>
                <a:ea typeface="微软雅黑" panose="020B0503020204020204" pitchFamily="34" charset="-122"/>
                <a:sym typeface="+mn-ea"/>
              </a:rPr>
              <a:t>性能压测场景及相关信息确认</a:t>
            </a:r>
            <a:endParaRPr lang="zh-CN" altLang="en-US" sz="35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24815" y="963295"/>
            <a:ext cx="11343005" cy="1029335"/>
          </a:xfrm>
          <a:prstGeom prst="rect">
            <a:avLst/>
          </a:prstGeom>
        </p:spPr>
        <p:txBody>
          <a:bodyPr vert="horz" lIns="91440" tIns="45720" rIns="91440" bIns="45720" rtlCol="0">
            <a:normAutofit/>
          </a:bodyPr>
          <a:lstStyle>
            <a:lvl1pPr marL="228600" indent="-228600">
              <a:lnSpc>
                <a:spcPct val="90000"/>
              </a:lnSpc>
              <a:spcBef>
                <a:spcPts val="1000"/>
              </a:spcBef>
              <a:buFont typeface="Wingdings" panose="05000000000000000000" pitchFamily="2" charset="2"/>
              <a:buChar char="p"/>
              <a:defRPr sz="1600">
                <a:solidFill>
                  <a:srgbClr val="FF0000"/>
                </a:solidFill>
                <a:latin typeface="微软雅黑" panose="020B0503020204020204" pitchFamily="34" charset="-122"/>
                <a:ea typeface="微软雅黑" panose="020B0503020204020204" pitchFamily="34" charset="-122"/>
              </a:defRPr>
            </a:lvl1pPr>
            <a:lvl2pPr marL="685800" lvl="1" indent="-228600">
              <a:lnSpc>
                <a:spcPct val="90000"/>
              </a:lnSpc>
              <a:spcBef>
                <a:spcPts val="500"/>
              </a:spcBef>
              <a:buFont typeface="Wingdings" panose="05000000000000000000" pitchFamily="2" charset="2"/>
              <a:buChar char="Ø"/>
              <a:defRPr sz="16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sz="1800" dirty="0">
                <a:solidFill>
                  <a:schemeClr val="tx1"/>
                </a:solidFill>
              </a:rPr>
              <a:t>接到一个项目的性能压测需求，首先需要进行性能测试需求、压测环境、压测账号</a:t>
            </a:r>
            <a:r>
              <a:rPr lang="en-US" altLang="zh-CN" sz="1800" dirty="0">
                <a:solidFill>
                  <a:schemeClr val="tx1"/>
                </a:solidFill>
              </a:rPr>
              <a:t>/</a:t>
            </a:r>
            <a:r>
              <a:rPr lang="zh-CN" altLang="en-US" sz="1800" dirty="0">
                <a:solidFill>
                  <a:schemeClr val="tx1"/>
                </a:solidFill>
              </a:rPr>
              <a:t>密码、</a:t>
            </a:r>
            <a:r>
              <a:rPr lang="zh-CN" sz="1800" dirty="0">
                <a:solidFill>
                  <a:schemeClr val="tx1"/>
                </a:solidFill>
                <a:sym typeface="+mn-ea"/>
              </a:rPr>
              <a:t>功能测试接口人、</a:t>
            </a:r>
            <a:r>
              <a:rPr lang="zh-CN" sz="1800" dirty="0">
                <a:solidFill>
                  <a:schemeClr val="tx1"/>
                </a:solidFill>
              </a:rPr>
              <a:t>开发接口人等信息确认；具体步骤如下：</a:t>
            </a:r>
            <a:endParaRPr lang="en-US" altLang="zh-CN" sz="1800" dirty="0">
              <a:solidFill>
                <a:schemeClr val="tx1"/>
              </a:solidFill>
            </a:endParaRPr>
          </a:p>
        </p:txBody>
      </p:sp>
      <p:pic>
        <p:nvPicPr>
          <p:cNvPr id="101" name="图片 13"/>
          <p:cNvPicPr>
            <a:picLocks noChangeAspect="1"/>
          </p:cNvPicPr>
          <p:nvPr/>
        </p:nvPicPr>
        <p:blipFill>
          <a:blip r:embed="rId1"/>
          <a:stretch>
            <a:fillRect/>
          </a:stretch>
        </p:blipFill>
        <p:spPr>
          <a:xfrm>
            <a:off x="656590" y="4047490"/>
            <a:ext cx="9417685" cy="2646680"/>
          </a:xfrm>
          <a:prstGeom prst="rect">
            <a:avLst/>
          </a:prstGeom>
          <a:noFill/>
          <a:ln>
            <a:noFill/>
          </a:ln>
        </p:spPr>
      </p:pic>
      <p:pic>
        <p:nvPicPr>
          <p:cNvPr id="4" name="图片 3"/>
          <p:cNvPicPr>
            <a:picLocks noChangeAspect="1"/>
          </p:cNvPicPr>
          <p:nvPr/>
        </p:nvPicPr>
        <p:blipFill>
          <a:blip r:embed="rId2"/>
          <a:stretch>
            <a:fillRect/>
          </a:stretch>
        </p:blipFill>
        <p:spPr>
          <a:xfrm>
            <a:off x="656590" y="1615440"/>
            <a:ext cx="9417685" cy="23241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38200" y="365126"/>
            <a:ext cx="10515600" cy="799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0" algn="l" fontAlgn="auto">
              <a:spcBef>
                <a:spcPts val="400"/>
              </a:spcBef>
              <a:buClrTx/>
              <a:buSzTx/>
              <a:buFont typeface="Wingdings" panose="05000000000000000000" charset="0"/>
            </a:pPr>
            <a:r>
              <a:rPr lang="zh-CN" altLang="en-US" sz="3500" b="1" dirty="0">
                <a:latin typeface="微软雅黑" panose="020B0503020204020204" pitchFamily="34" charset="-122"/>
                <a:ea typeface="微软雅黑" panose="020B0503020204020204" pitchFamily="34" charset="-122"/>
                <a:sym typeface="+mn-ea"/>
              </a:rPr>
              <a:t>性能测试计划</a:t>
            </a:r>
            <a:endParaRPr lang="en-US" altLang="zh-CN" sz="3500" b="1"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68325" y="2599055"/>
            <a:ext cx="11055350" cy="3949700"/>
          </a:xfrm>
          <a:prstGeom prst="rect">
            <a:avLst/>
          </a:prstGeom>
        </p:spPr>
      </p:pic>
      <p:sp>
        <p:nvSpPr>
          <p:cNvPr id="4" name="文本框 3"/>
          <p:cNvSpPr txBox="1"/>
          <p:nvPr/>
        </p:nvSpPr>
        <p:spPr>
          <a:xfrm>
            <a:off x="632460" y="1164590"/>
            <a:ext cx="11155680" cy="1198880"/>
          </a:xfrm>
          <a:prstGeom prst="rect">
            <a:avLst/>
          </a:prstGeom>
          <a:noFill/>
        </p:spPr>
        <p:txBody>
          <a:bodyPr wrap="none" rtlCol="0">
            <a:spAutoFit/>
          </a:bodyPr>
          <a:p>
            <a:pPr algn="l"/>
            <a:r>
              <a:rPr lang="zh-CN" altLang="en-US"/>
              <a:t>测试计划属于管理型文档，主要描述测试活动的范围、方法、资源和进度的文档，通过计划可以管理整个项目</a:t>
            </a:r>
            <a:endParaRPr lang="zh-CN" altLang="en-US"/>
          </a:p>
          <a:p>
            <a:pPr algn="l"/>
            <a:r>
              <a:rPr lang="zh-CN" altLang="en-US"/>
              <a:t>的性能测试进度。</a:t>
            </a:r>
            <a:endParaRPr lang="zh-CN" altLang="en-US"/>
          </a:p>
          <a:p>
            <a:pPr algn="l"/>
            <a:endParaRPr lang="zh-CN" altLang="en-US"/>
          </a:p>
          <a:p>
            <a:pPr algn="l"/>
            <a:r>
              <a:rPr lang="zh-CN" altLang="en-US"/>
              <a:t>性能测试计划包括：测试任务、具体内容、计划完成时间、责任人、完成情况、实际完成时间、以及备注；</a:t>
            </a:r>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699"/>
            <a:ext cx="10515600" cy="681444"/>
          </a:xfrm>
        </p:spPr>
        <p:txBody>
          <a:bodyPr>
            <a:noAutofit/>
          </a:bodyPr>
          <a:lstStyle/>
          <a:p>
            <a:r>
              <a:rPr lang="zh-CN" altLang="en-US" sz="3500" b="1" dirty="0">
                <a:latin typeface="微软雅黑" panose="020B0503020204020204" pitchFamily="34" charset="-122"/>
                <a:ea typeface="微软雅黑" panose="020B0503020204020204" pitchFamily="34" charset="-122"/>
                <a:sym typeface="+mn-ea"/>
              </a:rPr>
              <a:t>性能测试场景梳理</a:t>
            </a:r>
            <a:endParaRPr lang="zh-CN" altLang="en-US" sz="35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00990" y="864235"/>
            <a:ext cx="10297795" cy="661035"/>
          </a:xfrm>
          <a:prstGeom prst="rect">
            <a:avLst/>
          </a:prstGeom>
        </p:spPr>
        <p:txBody>
          <a:bodyPr vert="horz" lIns="91440" tIns="45720" rIns="91440" bIns="45720" rtlCol="0">
            <a:normAutofit/>
          </a:bodyPr>
          <a:lstStyle>
            <a:lvl1pPr marL="228600" indent="-228600">
              <a:lnSpc>
                <a:spcPct val="90000"/>
              </a:lnSpc>
              <a:spcBef>
                <a:spcPts val="1000"/>
              </a:spcBef>
              <a:buFont typeface="Wingdings" panose="05000000000000000000" pitchFamily="2" charset="2"/>
              <a:buChar char="p"/>
              <a:defRPr sz="1600">
                <a:solidFill>
                  <a:srgbClr val="FF0000"/>
                </a:solidFill>
                <a:latin typeface="微软雅黑" panose="020B0503020204020204" pitchFamily="34" charset="-122"/>
                <a:ea typeface="微软雅黑" panose="020B0503020204020204" pitchFamily="34" charset="-122"/>
              </a:defRPr>
            </a:lvl1pPr>
            <a:lvl2pPr marL="685800" lvl="1" indent="-228600">
              <a:lnSpc>
                <a:spcPct val="90000"/>
              </a:lnSpc>
              <a:spcBef>
                <a:spcPts val="500"/>
              </a:spcBef>
              <a:buFont typeface="Wingdings" panose="05000000000000000000" pitchFamily="2" charset="2"/>
              <a:buChar char="Ø"/>
              <a:defRPr sz="16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dirty="0">
                <a:solidFill>
                  <a:schemeClr val="tx1"/>
                </a:solidFill>
              </a:rPr>
              <a:t>性能压测场景包括：系统名称、业务操作、模块、场景名称、脚本名称、并发数、以及压测责任人；通过压测场景汇总列表，可以快速的了解压测具体覆盖了哪些业务场景：</a:t>
            </a:r>
            <a:endParaRPr lang="zh-CN" altLang="en-US" sz="1800" dirty="0">
              <a:solidFill>
                <a:schemeClr val="tx1"/>
              </a:solidFill>
            </a:endParaRPr>
          </a:p>
        </p:txBody>
      </p:sp>
      <p:pic>
        <p:nvPicPr>
          <p:cNvPr id="5" name="图片 4"/>
          <p:cNvPicPr>
            <a:picLocks noChangeAspect="1"/>
          </p:cNvPicPr>
          <p:nvPr/>
        </p:nvPicPr>
        <p:blipFill>
          <a:blip r:embed="rId1"/>
          <a:stretch>
            <a:fillRect/>
          </a:stretch>
        </p:blipFill>
        <p:spPr>
          <a:xfrm>
            <a:off x="652780" y="1525270"/>
            <a:ext cx="10886440" cy="454850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699"/>
            <a:ext cx="10515600" cy="681444"/>
          </a:xfrm>
        </p:spPr>
        <p:txBody>
          <a:bodyPr>
            <a:noAutofit/>
          </a:bodyPr>
          <a:lstStyle/>
          <a:p>
            <a:r>
              <a:rPr lang="zh-CN" altLang="en-US" sz="3500" b="1" dirty="0">
                <a:latin typeface="微软雅黑" panose="020B0503020204020204" pitchFamily="34" charset="-122"/>
                <a:ea typeface="微软雅黑" panose="020B0503020204020204" pitchFamily="34" charset="-122"/>
                <a:sym typeface="+mn-ea"/>
              </a:rPr>
              <a:t>性能测试用例编写规范</a:t>
            </a:r>
            <a:endParaRPr lang="zh-CN" altLang="en-US" sz="35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8425" y="864235"/>
            <a:ext cx="11955145" cy="1094740"/>
          </a:xfrm>
          <a:prstGeom prst="rect">
            <a:avLst/>
          </a:prstGeom>
        </p:spPr>
        <p:txBody>
          <a:bodyPr vert="horz" lIns="91440" tIns="45720" rIns="91440" bIns="45720" rtlCol="0">
            <a:normAutofit lnSpcReduction="20000"/>
          </a:bodyPr>
          <a:lstStyle>
            <a:lvl1pPr marL="228600" indent="-228600">
              <a:lnSpc>
                <a:spcPct val="90000"/>
              </a:lnSpc>
              <a:spcBef>
                <a:spcPts val="1000"/>
              </a:spcBef>
              <a:buFont typeface="Wingdings" panose="05000000000000000000" pitchFamily="2" charset="2"/>
              <a:buChar char="p"/>
              <a:defRPr sz="1600">
                <a:solidFill>
                  <a:srgbClr val="FF0000"/>
                </a:solidFill>
                <a:latin typeface="微软雅黑" panose="020B0503020204020204" pitchFamily="34" charset="-122"/>
                <a:ea typeface="微软雅黑" panose="020B0503020204020204" pitchFamily="34" charset="-122"/>
              </a:defRPr>
            </a:lvl1pPr>
            <a:lvl2pPr marL="685800" lvl="1" indent="-228600">
              <a:lnSpc>
                <a:spcPct val="90000"/>
              </a:lnSpc>
              <a:spcBef>
                <a:spcPts val="500"/>
              </a:spcBef>
              <a:buFont typeface="Wingdings" panose="05000000000000000000" pitchFamily="2" charset="2"/>
              <a:buChar char="Ø"/>
              <a:defRPr sz="16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fontAlgn="auto">
              <a:lnSpc>
                <a:spcPct val="130000"/>
              </a:lnSpc>
            </a:pPr>
            <a:r>
              <a:rPr lang="zh-CN" sz="1800" dirty="0">
                <a:solidFill>
                  <a:schemeClr val="tx1"/>
                </a:solidFill>
              </a:rPr>
              <a:t>性能用例是进行脚本编写或录制的依据，也是操作文档。性能用例里面要写清楚模块、操作步骤、压测账号、事务名称（自己设置：一般是</a:t>
            </a:r>
            <a:r>
              <a:rPr lang="en-US" altLang="zh-CN" sz="1800" dirty="0">
                <a:solidFill>
                  <a:schemeClr val="tx1"/>
                </a:solidFill>
              </a:rPr>
              <a:t>Trn_</a:t>
            </a:r>
            <a:r>
              <a:rPr lang="zh-CN" altLang="en-US" sz="1800" dirty="0">
                <a:solidFill>
                  <a:schemeClr val="tx1"/>
                </a:solidFill>
              </a:rPr>
              <a:t>开头</a:t>
            </a:r>
            <a:r>
              <a:rPr lang="zh-CN" sz="1800" dirty="0">
                <a:solidFill>
                  <a:schemeClr val="tx1"/>
                </a:solidFill>
              </a:rPr>
              <a:t>）、请求名称（</a:t>
            </a:r>
            <a:r>
              <a:rPr lang="zh-CN" sz="1800" dirty="0">
                <a:solidFill>
                  <a:schemeClr val="tx1"/>
                </a:solidFill>
                <a:sym typeface="+mn-ea"/>
              </a:rPr>
              <a:t>自己设置：一般是</a:t>
            </a:r>
            <a:r>
              <a:rPr lang="en-US" altLang="zh-CN" sz="1800" dirty="0">
                <a:solidFill>
                  <a:schemeClr val="tx1"/>
                </a:solidFill>
                <a:sym typeface="+mn-ea"/>
              </a:rPr>
              <a:t>Res_</a:t>
            </a:r>
            <a:r>
              <a:rPr lang="zh-CN" altLang="en-US" sz="1800" dirty="0">
                <a:solidFill>
                  <a:schemeClr val="tx1"/>
                </a:solidFill>
                <a:sym typeface="+mn-ea"/>
              </a:rPr>
              <a:t>开头</a:t>
            </a:r>
            <a:r>
              <a:rPr lang="zh-CN" sz="1800" dirty="0">
                <a:solidFill>
                  <a:schemeClr val="tx1"/>
                </a:solidFill>
              </a:rPr>
              <a:t>）、以及脚本名称</a:t>
            </a:r>
            <a:r>
              <a:rPr lang="en-US" altLang="zh-CN" sz="1800" dirty="0">
                <a:solidFill>
                  <a:schemeClr val="tx1"/>
                </a:solidFill>
              </a:rPr>
              <a:t>(</a:t>
            </a:r>
            <a:r>
              <a:rPr lang="zh-CN" altLang="en-US" sz="1800" dirty="0">
                <a:solidFill>
                  <a:schemeClr val="tx1"/>
                </a:solidFill>
              </a:rPr>
              <a:t>自己设置</a:t>
            </a:r>
            <a:r>
              <a:rPr lang="en-US" altLang="zh-CN" sz="1800" dirty="0">
                <a:solidFill>
                  <a:schemeClr val="tx1"/>
                </a:solidFill>
              </a:rPr>
              <a:t>)</a:t>
            </a:r>
            <a:r>
              <a:rPr lang="zh-CN" sz="1800" dirty="0">
                <a:solidFill>
                  <a:schemeClr val="tx1"/>
                </a:solidFill>
              </a:rPr>
              <a:t>。</a:t>
            </a:r>
            <a:endParaRPr lang="zh-CN" sz="1800" dirty="0">
              <a:solidFill>
                <a:schemeClr val="tx1"/>
              </a:solidFill>
            </a:endParaRPr>
          </a:p>
          <a:p>
            <a:r>
              <a:rPr lang="zh-CN" sz="1800" dirty="0">
                <a:solidFill>
                  <a:schemeClr val="tx1"/>
                </a:solidFill>
              </a:rPr>
              <a:t>事务：指的是从客户端到服务端，一个完整的操作过程，比如一次登录、一次条件查询，一次支付、页面加载等；</a:t>
            </a:r>
            <a:endParaRPr lang="zh-CN" sz="1800" dirty="0">
              <a:solidFill>
                <a:schemeClr val="tx1"/>
              </a:solidFill>
            </a:endParaRPr>
          </a:p>
        </p:txBody>
      </p:sp>
      <p:pic>
        <p:nvPicPr>
          <p:cNvPr id="3" name="图片 2"/>
          <p:cNvPicPr>
            <a:picLocks noChangeAspect="1"/>
          </p:cNvPicPr>
          <p:nvPr/>
        </p:nvPicPr>
        <p:blipFill>
          <a:blip r:embed="rId1"/>
          <a:stretch>
            <a:fillRect/>
          </a:stretch>
        </p:blipFill>
        <p:spPr>
          <a:xfrm>
            <a:off x="297180" y="1958975"/>
            <a:ext cx="9845675" cy="476948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3390,&quot;width&quot;:10690}"/>
</p:tagLst>
</file>

<file path=ppt/tags/tag2.xml><?xml version="1.0" encoding="utf-8"?>
<p:tagLst xmlns:p="http://schemas.openxmlformats.org/presentationml/2006/main">
  <p:tag name="KSO_WM_UNIT_PLACING_PICTURE_USER_VIEWPORT" val="{&quot;height&quot;:6380,&quot;width&quot;:6020}"/>
</p:tagLst>
</file>

<file path=ppt/tags/tag3.xml><?xml version="1.0" encoding="utf-8"?>
<p:tagLst xmlns:p="http://schemas.openxmlformats.org/presentationml/2006/main">
  <p:tag name="KSO_WM_UNIT_PLACING_PICTURE_USER_VIEWPORT" val="{&quot;height&quot;:6980,&quot;width&quot;:11230}"/>
</p:tagLst>
</file>

<file path=ppt/tags/tag4.xml><?xml version="1.0" encoding="utf-8"?>
<p:tagLst xmlns:p="http://schemas.openxmlformats.org/presentationml/2006/main">
  <p:tag name="COMMONDATA" val="eyJoZGlkIjoiYjdjZjc1ZGZhZDc5ZDFkNGI5NzcxN2FlYzNmYmY3YWQifQ=="/>
  <p:tag name="KSO_WPP_MARK_KEY" val="1f37aba4-e2c1-4a90-8540-1a07da48c38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3297</Words>
  <Application>WPS 演示</Application>
  <PresentationFormat>自定义</PresentationFormat>
  <Paragraphs>166</Paragraphs>
  <Slides>25</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25</vt:i4>
      </vt:variant>
    </vt:vector>
  </HeadingPairs>
  <TitlesOfParts>
    <vt:vector size="36" baseType="lpstr">
      <vt:lpstr>Arial</vt:lpstr>
      <vt:lpstr>宋体</vt:lpstr>
      <vt:lpstr>Wingdings</vt:lpstr>
      <vt:lpstr>微软雅黑</vt:lpstr>
      <vt:lpstr>Wingdings</vt:lpstr>
      <vt:lpstr>Arial Unicode MS</vt:lpstr>
      <vt:lpstr>Calibri</vt:lpstr>
      <vt:lpstr>Office 主题</vt:lpstr>
      <vt:lpstr>Package</vt:lpstr>
      <vt:lpstr>Package</vt:lpstr>
      <vt:lpstr>Paint.Picture</vt:lpstr>
      <vt:lpstr>性能测试培训</vt:lpstr>
      <vt:lpstr>                                  目录</vt:lpstr>
      <vt:lpstr>性能测试概念</vt:lpstr>
      <vt:lpstr>PowerPoint 演示文稿</vt:lpstr>
      <vt:lpstr>PowerPoint 演示文稿</vt:lpstr>
      <vt:lpstr>性能压测场景及相关信息确认</vt:lpstr>
      <vt:lpstr>PowerPoint 演示文稿</vt:lpstr>
      <vt:lpstr>性能测试场景梳理</vt:lpstr>
      <vt:lpstr>性能测试用例编写规范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jmeter简明文档</dc:title>
  <dc:creator>awater</dc:creator>
  <cp:lastModifiedBy>决战京城</cp:lastModifiedBy>
  <cp:revision>976</cp:revision>
  <dcterms:created xsi:type="dcterms:W3CDTF">2015-05-29T03:21:00Z</dcterms:created>
  <dcterms:modified xsi:type="dcterms:W3CDTF">2022-10-25T03:55:28Z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42345C17EC9449AD9A404805B56AF455</vt:lpwstr>
  </property>
  <property fmtid="{D5CDD505-2E9C-101B-9397-08002B2CF9AE}" pid="3" name="KSOProductBuildVer">
    <vt:lpwstr>2052-11.1.0.12598</vt:lpwstr>
  </property>
</Properties>
</file>